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4"/>
  </p:notesMasterIdLst>
  <p:handoutMasterIdLst>
    <p:handoutMasterId r:id="rId35"/>
  </p:handoutMasterIdLst>
  <p:sldIdLst>
    <p:sldId id="399" r:id="rId2"/>
    <p:sldId id="256" r:id="rId3"/>
    <p:sldId id="436" r:id="rId4"/>
    <p:sldId id="402" r:id="rId5"/>
    <p:sldId id="389" r:id="rId6"/>
    <p:sldId id="401" r:id="rId7"/>
    <p:sldId id="405" r:id="rId8"/>
    <p:sldId id="406" r:id="rId9"/>
    <p:sldId id="408" r:id="rId10"/>
    <p:sldId id="435" r:id="rId11"/>
    <p:sldId id="426" r:id="rId12"/>
    <p:sldId id="273" r:id="rId13"/>
    <p:sldId id="292" r:id="rId14"/>
    <p:sldId id="288" r:id="rId15"/>
    <p:sldId id="327" r:id="rId16"/>
    <p:sldId id="339" r:id="rId17"/>
    <p:sldId id="319" r:id="rId18"/>
    <p:sldId id="320" r:id="rId19"/>
    <p:sldId id="332" r:id="rId20"/>
    <p:sldId id="427" r:id="rId21"/>
    <p:sldId id="303" r:id="rId22"/>
    <p:sldId id="432" r:id="rId23"/>
    <p:sldId id="310" r:id="rId24"/>
    <p:sldId id="429" r:id="rId25"/>
    <p:sldId id="308" r:id="rId26"/>
    <p:sldId id="428" r:id="rId27"/>
    <p:sldId id="309" r:id="rId28"/>
    <p:sldId id="291" r:id="rId29"/>
    <p:sldId id="311" r:id="rId30"/>
    <p:sldId id="431" r:id="rId31"/>
    <p:sldId id="434" r:id="rId32"/>
    <p:sldId id="433" r:id="rId33"/>
  </p:sldIdLst>
  <p:sldSz cx="12192000" cy="6858000"/>
  <p:notesSz cx="6797675" cy="9926638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SimHei" pitchFamily="49" charset="-122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A3CE"/>
    <a:srgbClr val="953816"/>
    <a:srgbClr val="408CC6"/>
    <a:srgbClr val="8ABDE1"/>
    <a:srgbClr val="0F7038"/>
    <a:srgbClr val="FC4428"/>
    <a:srgbClr val="038A00"/>
    <a:srgbClr val="FF6600"/>
    <a:srgbClr val="0484AC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3" autoAdjust="0"/>
    <p:restoredTop sz="75176" autoAdjust="0"/>
  </p:normalViewPr>
  <p:slideViewPr>
    <p:cSldViewPr>
      <p:cViewPr varScale="1">
        <p:scale>
          <a:sx n="86" d="100"/>
          <a:sy n="86" d="100"/>
        </p:scale>
        <p:origin x="156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13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BBF40-1731-49BB-A6BE-D01971EF1426}" type="datetimeFigureOut">
              <a:rPr lang="ko-KR" altLang="en-US" smtClean="0"/>
              <a:pPr/>
              <a:t>2019-12-03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65C1A-1331-4FD5-B9C4-71831718F66D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980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9653D-0AAF-4BAA-8A5A-170A1978AC29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08459-5286-4DD4-A0A2-E88637962B5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1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987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712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FC5-7F87-4806-954F-8DD4400784D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56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생물다양성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응급조치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도로안전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지속가능개발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FC5-7F87-4806-954F-8DD4400784D7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1491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생물다양성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응급조치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도로안전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지속가능개발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FC5-7F87-4806-954F-8DD4400784D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840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생물다양성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응급조치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도로안전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지속가능개발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FC5-7F87-4806-954F-8DD4400784D7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8080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생물다양성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응급조치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도로안전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지속가능개발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FC5-7F87-4806-954F-8DD4400784D7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5578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생물다양성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응급조치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도로안전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지속가능개발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747FC5-7F87-4806-954F-8DD4400784D7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436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272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868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1374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4873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4074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7814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08459-5286-4DD4-A0A2-E88637962B5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7729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집</a:t>
            </a:r>
            <a:r>
              <a:rPr lang="en-US" altLang="ko-KR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학교</a:t>
            </a:r>
            <a:r>
              <a:rPr lang="en-US" altLang="ko-KR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등 일상과 관련된 안전을 무슨 안전이라고 할까요</a:t>
            </a:r>
            <a:r>
              <a:rPr lang="en-US" altLang="ko-KR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r>
              <a:rPr lang="ko-KR" altLang="en-US" dirty="0"/>
              <a:t>정답 </a:t>
            </a:r>
            <a:r>
              <a:rPr lang="en-US" altLang="ko-KR" dirty="0"/>
              <a:t>: </a:t>
            </a:r>
            <a:r>
              <a:rPr lang="ko-KR" altLang="en-US" dirty="0"/>
              <a:t>생활안전</a:t>
            </a:r>
            <a:endParaRPr lang="en-US" altLang="ko-KR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도로</a:t>
            </a:r>
            <a:r>
              <a:rPr lang="en-US" altLang="ko-KR" sz="1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길가</a:t>
            </a:r>
            <a:r>
              <a:rPr lang="en-US" altLang="ko-KR" sz="1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자동차와 관련된 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안전을 무슨 안전이라고 할까요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r>
              <a:rPr lang="ko-KR" altLang="en-US" dirty="0"/>
              <a:t>정답 </a:t>
            </a:r>
            <a:r>
              <a:rPr lang="en-US" altLang="ko-KR" dirty="0"/>
              <a:t>: </a:t>
            </a:r>
            <a:r>
              <a:rPr lang="ko-KR" altLang="en-US" dirty="0"/>
              <a:t>교통안전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태풍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지진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해일 등의 재해와 화재 등과 관련된 안전을 무슨 안전이라고 할까요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r>
              <a:rPr lang="ko-KR" altLang="en-US" dirty="0"/>
              <a:t>정답 </a:t>
            </a:r>
            <a:r>
              <a:rPr lang="en-US" altLang="ko-KR" dirty="0"/>
              <a:t>: </a:t>
            </a:r>
            <a:r>
              <a:rPr lang="ko-KR" altLang="en-US" sz="1200" b="1" dirty="0">
                <a:solidFill>
                  <a:schemeClr val="accent4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재난안전</a:t>
            </a:r>
            <a:endParaRPr lang="en-US" altLang="ko-KR" sz="1200" b="1" dirty="0">
              <a:solidFill>
                <a:schemeClr val="accent4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학교폭력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가정폭력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아동학대 등과 관련된 안전을 무슨 안전이라고 할까요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/>
              <a:t>정답 </a:t>
            </a:r>
            <a:r>
              <a:rPr lang="en-US" altLang="ko-KR" dirty="0"/>
              <a:t>: </a:t>
            </a:r>
            <a:r>
              <a:rPr lang="ko-KR" altLang="en-US" sz="1200" b="1" dirty="0">
                <a:solidFill>
                  <a:schemeClr val="accent4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신변안전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12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3BF1-E9B2-4237-A607-D844CBF1002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7190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약품</a:t>
            </a:r>
            <a:r>
              <a:rPr lang="en-US" altLang="ko-KR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화학품 노출과 인터넷</a:t>
            </a:r>
            <a:r>
              <a:rPr lang="en-US" altLang="ko-KR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스마트폰 중독과 관련된 안전을 무슨 안전이라고 할까요</a:t>
            </a:r>
            <a:r>
              <a:rPr lang="en-US" altLang="ko-KR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r>
              <a:rPr lang="ko-KR" altLang="en-US" sz="1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정</a:t>
            </a:r>
            <a:r>
              <a:rPr lang="ko-KR" altLang="en-US" dirty="0"/>
              <a:t>답 </a:t>
            </a:r>
            <a:r>
              <a:rPr lang="en-US" altLang="ko-KR" dirty="0"/>
              <a:t>: </a:t>
            </a:r>
            <a:r>
              <a:rPr lang="ko-KR" altLang="en-US" sz="1200" b="1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약물 및 사이버 중독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12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일터에서 발생하는 일들에 관련된 안전을 무슨 안전이라고 할까요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r>
              <a:rPr lang="ko-KR" altLang="en-US" dirty="0"/>
              <a:t>정답 </a:t>
            </a:r>
            <a:r>
              <a:rPr lang="en-US" altLang="ko-KR" dirty="0"/>
              <a:t>: </a:t>
            </a:r>
            <a:r>
              <a:rPr lang="ko-KR" altLang="en-US" sz="1200" b="1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작업안전</a:t>
            </a:r>
            <a:endParaRPr lang="ko-KR" altLang="en-US" dirty="0"/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부상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응급상황과 관련된 안전을 무슨 안전이라고 할까요</a:t>
            </a:r>
            <a:r>
              <a:rPr lang="en-US" altLang="ko-KR" sz="12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  <a:endParaRPr lang="ko-KR" altLang="en-US" dirty="0"/>
          </a:p>
          <a:p>
            <a:r>
              <a:rPr lang="ko-KR" altLang="en-US" dirty="0"/>
              <a:t>정답 </a:t>
            </a:r>
            <a:r>
              <a:rPr lang="en-US" altLang="ko-KR" dirty="0"/>
              <a:t>: </a:t>
            </a:r>
            <a:r>
              <a:rPr lang="ko-KR" altLang="en-US" sz="1200" b="1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응급처치</a:t>
            </a:r>
            <a:endParaRPr lang="en-US" altLang="ko-KR" sz="1200" b="1" dirty="0">
              <a:solidFill>
                <a:schemeClr val="accent4"/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3BF1-E9B2-4237-A607-D844CBF1002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719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모서리가 둥근 직사각형 5"/>
          <p:cNvSpPr/>
          <p:nvPr userDrawn="1"/>
        </p:nvSpPr>
        <p:spPr>
          <a:xfrm>
            <a:off x="335360" y="260648"/>
            <a:ext cx="11521280" cy="64087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2019-12-03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MJ\Documents\네이트온 받은 파일\PP바탕-2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1771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2019-12-03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3C2A-DE9D-4150-BB08-9570F406D2E7}" type="datetimeFigureOut">
              <a:rPr lang="ko-KR" altLang="en-US" smtClean="0"/>
              <a:pPr/>
              <a:t>2019-12-03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4A7F6-0A58-455D-AEEC-FF44AE59CC1A}" type="datetimeFigureOut">
              <a:rPr lang="ko-KR" altLang="en-US" smtClean="0"/>
              <a:t>2019-12-03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A5B6B-23B3-41EE-ACA1-D320BABAC81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79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3C2A-DE9D-4150-BB08-9570F406D2E7}" type="datetimeFigureOut">
              <a:rPr lang="ko-KR" altLang="en-US" smtClean="0"/>
              <a:pPr/>
              <a:t>2019-12-03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0C67F-B828-49AB-BE5C-2EDC20FCE9B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50" name="Picture 2" descr="C:\Users\KMJ\Documents\네이트온 받은 파일\PP바탕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제목 개체 틀 7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74" r:id="rId3"/>
    <p:sldLayoutId id="2147483675" r:id="rId4"/>
    <p:sldLayoutId id="2147483676" r:id="rId5"/>
    <p:sldLayoutId id="2147483679" r:id="rId6"/>
    <p:sldLayoutId id="2147483683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hrb5LOh_KE&amp;list=PLTqTjS6mSbgK-pWwAfzMJ2QXcRay-Ad_C" TargetMode="External"/><Relationship Id="rId2" Type="http://schemas.openxmlformats.org/officeDocument/2006/relationships/hyperlink" Target="https://www.youtube.com/playlist?list=PLTqTjS6mSbgK-pWwAfzMJ2QXcRay-Ad_C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A84wSl5POV4&amp;list=PLF0gZ9y76gj512cp_9S059iJkuwGnuMg8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0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5.png"/><Relationship Id="rId7" Type="http://schemas.openxmlformats.org/officeDocument/2006/relationships/image" Target="../media/image14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microsoft.com/office/2007/relationships/hdphoto" Target="../media/hdphoto3.wdp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35.png"/><Relationship Id="rId10" Type="http://schemas.openxmlformats.org/officeDocument/2006/relationships/image" Target="../media/image26.png"/><Relationship Id="rId19" Type="http://schemas.openxmlformats.org/officeDocument/2006/relationships/image" Target="../media/image25.png"/><Relationship Id="rId4" Type="http://schemas.openxmlformats.org/officeDocument/2006/relationships/image" Target="../media/image18.png"/><Relationship Id="rId9" Type="http://schemas.openxmlformats.org/officeDocument/2006/relationships/image" Target="../media/image17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9270C50D-FF5E-4969-9803-2482D3790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27" y="5301208"/>
            <a:ext cx="1283161" cy="128316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05F2BEC-D5E5-457F-BDF8-AF9ECCA11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4" y="1898843"/>
            <a:ext cx="3060313" cy="306031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3946A67C-D602-4F04-A1AF-15BA66F2F7CF}"/>
              </a:ext>
            </a:extLst>
          </p:cNvPr>
          <p:cNvGrpSpPr/>
          <p:nvPr/>
        </p:nvGrpSpPr>
        <p:grpSpPr>
          <a:xfrm>
            <a:off x="5019514" y="1148271"/>
            <a:ext cx="2707771" cy="2412461"/>
            <a:chOff x="5673524" y="2071868"/>
            <a:chExt cx="1668763" cy="1471994"/>
          </a:xfrm>
          <a:solidFill>
            <a:schemeClr val="accent4">
              <a:lumMod val="50000"/>
              <a:alpha val="20000"/>
            </a:schemeClr>
          </a:solidFill>
        </p:grpSpPr>
        <p:sp>
          <p:nvSpPr>
            <p:cNvPr id="13" name="다이아몬드 12">
              <a:extLst>
                <a:ext uri="{FF2B5EF4-FFF2-40B4-BE49-F238E27FC236}">
                  <a16:creationId xmlns:a16="http://schemas.microsoft.com/office/drawing/2014/main" id="{C7ED3583-7D8A-4958-8812-516E3110907E}"/>
                </a:ext>
              </a:extLst>
            </p:cNvPr>
            <p:cNvSpPr/>
            <p:nvPr/>
          </p:nvSpPr>
          <p:spPr>
            <a:xfrm>
              <a:off x="5673524" y="2071868"/>
              <a:ext cx="1471994" cy="1471994"/>
            </a:xfrm>
            <a:prstGeom prst="diamond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00"/>
                </a:solidFill>
              </a:endParaRPr>
            </a:p>
          </p:txBody>
        </p:sp>
        <p:sp>
          <p:nvSpPr>
            <p:cNvPr id="14" name="다이아몬드 13">
              <a:extLst>
                <a:ext uri="{FF2B5EF4-FFF2-40B4-BE49-F238E27FC236}">
                  <a16:creationId xmlns:a16="http://schemas.microsoft.com/office/drawing/2014/main" id="{6F855518-24D9-4101-A4B6-1F3715199C0F}"/>
                </a:ext>
              </a:extLst>
            </p:cNvPr>
            <p:cNvSpPr/>
            <p:nvPr/>
          </p:nvSpPr>
          <p:spPr>
            <a:xfrm>
              <a:off x="5870293" y="2071868"/>
              <a:ext cx="1471994" cy="1471994"/>
            </a:xfrm>
            <a:prstGeom prst="diamond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rgbClr val="FFFF00"/>
                </a:solidFill>
              </a:endParaRPr>
            </a:p>
          </p:txBody>
        </p:sp>
      </p:grp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2AB50FB7-220B-4593-A4F7-8CD5B24DF88E}"/>
              </a:ext>
            </a:extLst>
          </p:cNvPr>
          <p:cNvCxnSpPr/>
          <p:nvPr/>
        </p:nvCxnSpPr>
        <p:spPr>
          <a:xfrm flipV="1">
            <a:off x="4404842" y="3560732"/>
            <a:ext cx="3824758" cy="12232"/>
          </a:xfrm>
          <a:prstGeom prst="line">
            <a:avLst/>
          </a:prstGeom>
          <a:solidFill>
            <a:srgbClr val="FFFF00">
              <a:alpha val="6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1F86D2E-046B-48C9-9D96-86BDFF9CA01D}"/>
              </a:ext>
            </a:extLst>
          </p:cNvPr>
          <p:cNvSpPr txBox="1"/>
          <p:nvPr/>
        </p:nvSpPr>
        <p:spPr>
          <a:xfrm>
            <a:off x="3462667" y="3697457"/>
            <a:ext cx="5821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안전할까</a:t>
            </a:r>
            <a:r>
              <a:rPr lang="en-US" altLang="ko-KR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C5641A-E589-4657-AF07-B2DFF9DC5069}"/>
              </a:ext>
            </a:extLst>
          </p:cNvPr>
          <p:cNvSpPr txBox="1"/>
          <p:nvPr/>
        </p:nvSpPr>
        <p:spPr>
          <a:xfrm>
            <a:off x="3406488" y="2361322"/>
            <a:ext cx="58214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3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즐겁게 배우는 안전교육</a:t>
            </a:r>
            <a:endParaRPr lang="en-US" altLang="ko-KR" sz="33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33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기능성 보드게임</a:t>
            </a:r>
            <a:endParaRPr lang="en-US" altLang="ko-KR" sz="33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0A72390-2264-4CFA-BD08-D1214C3CA7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1245" b="33063"/>
          <a:stretch/>
        </p:blipFill>
        <p:spPr>
          <a:xfrm>
            <a:off x="8976320" y="5865180"/>
            <a:ext cx="2931363" cy="74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0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2351584" y="1700809"/>
            <a:ext cx="71981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6000" dirty="0">
                <a:latin typeface="HY헤드라인M" pitchFamily="18" charset="-127"/>
                <a:ea typeface="HY헤드라인M" pitchFamily="18" charset="-127"/>
              </a:rPr>
              <a:t>수업진행 시 </a:t>
            </a:r>
            <a:r>
              <a:rPr lang="ko-KR" altLang="en-US" sz="6000" dirty="0" err="1">
                <a:latin typeface="HY헤드라인M" pitchFamily="18" charset="-127"/>
                <a:ea typeface="HY헤드라인M" pitchFamily="18" charset="-127"/>
              </a:rPr>
              <a:t>활용팁</a:t>
            </a:r>
            <a:r>
              <a:rPr lang="en-US" altLang="ko-KR" sz="6000" dirty="0">
                <a:latin typeface="HY헤드라인M" pitchFamily="18" charset="-127"/>
                <a:ea typeface="HY헤드라인M" pitchFamily="18" charset="-127"/>
              </a:rPr>
              <a:t>!</a:t>
            </a:r>
            <a:endParaRPr lang="ko-KR" altLang="en-US" sz="8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94" y="260648"/>
            <a:ext cx="95141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E6BEA4BC-F245-40DA-9DB7-BC5898CABA37}"/>
              </a:ext>
            </a:extLst>
          </p:cNvPr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AF65968A-7BEB-4E8B-AD6D-200234E795A3}"/>
              </a:ext>
            </a:extLst>
          </p:cNvPr>
          <p:cNvSpPr/>
          <p:nvPr/>
        </p:nvSpPr>
        <p:spPr>
          <a:xfrm>
            <a:off x="3048000" y="26105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>
                <a:hlinkClick r:id="rId2"/>
              </a:rPr>
              <a:t>https://www.youtube.com/playlist?list=PLTqTjS6mSbgK-pWwAfzMJ2QXcRay-Ad_C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D418A-3D31-4C7E-A1DE-790EE94706BD}"/>
              </a:ext>
            </a:extLst>
          </p:cNvPr>
          <p:cNvSpPr txBox="1"/>
          <p:nvPr/>
        </p:nvSpPr>
        <p:spPr>
          <a:xfrm>
            <a:off x="2524307" y="1332260"/>
            <a:ext cx="8207193" cy="538609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514350" indent="-514350" algn="l">
              <a:buAutoNum type="arabicPeriod"/>
            </a:pP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안전사고 영상시청 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: </a:t>
            </a:r>
          </a:p>
          <a:p>
            <a:pPr algn="l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[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교육부 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TV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유튜브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]           </a:t>
            </a:r>
          </a:p>
          <a:p>
            <a:pPr algn="l"/>
            <a:r>
              <a:rPr lang="en-US" altLang="ko-KR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  </a:t>
            </a:r>
            <a:r>
              <a:rPr lang="ko-KR" altLang="en-US" dirty="0">
                <a:hlinkClick r:id="rId3"/>
              </a:rPr>
              <a:t>안전하고 즐거운 학교생활🏫🤗📢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교육부 제공하는 안전관련 영상으로 시청각 영상 </a:t>
            </a:r>
            <a:endParaRPr lang="en-US" altLang="ko-KR" sz="20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대체 활용이 가능합니다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  <a:p>
            <a:pPr algn="l"/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2.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안전할까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동영상 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- 10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종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en-US" altLang="ko-KR" sz="2000" dirty="0">
                <a:hlinkClick r:id="rId4"/>
              </a:rPr>
              <a:t>https://www.youtube.com/watch?v=A84wSl5POV4&amp;list=PLF0gZ9y76gj512cp_9S059iJkuwGnuMg8</a:t>
            </a:r>
            <a:endParaRPr lang="en-US" altLang="ko-KR" sz="2000" dirty="0"/>
          </a:p>
          <a:p>
            <a:pPr algn="l"/>
            <a:endParaRPr lang="en-US" altLang="ko-KR" sz="20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endParaRPr lang="en-US" altLang="ko-KR" sz="20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638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524307" y="1332260"/>
            <a:ext cx="5863789" cy="95410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1.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안전사고 영상시청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3" name="초등생 안전 사각지대…벨트만 맸어도[뉴스8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5557" y="1900932"/>
            <a:ext cx="7534000" cy="3975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45B2394-7CFF-4B58-8360-F571B419C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870086"/>
            <a:ext cx="1283161" cy="12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8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524307" y="1332260"/>
            <a:ext cx="2159615" cy="95410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2.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안전이란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566530" y="5155526"/>
            <a:ext cx="11073020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위험하지 않은 상태를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‘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’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이라고 해요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  <a:p>
            <a:pPr algn="ctr"/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이전 영상에서 안전벨트를 메는 것은 안전을 위한 일이겠죠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632" y="2052605"/>
            <a:ext cx="5642734" cy="270378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2851A9D-509D-4E91-B91F-38A3C8B490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870086"/>
            <a:ext cx="1283161" cy="12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524307" y="1332260"/>
            <a:ext cx="2159615" cy="95410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2.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안전이란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C1E8567-820F-49BF-81E4-DF98B5684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870086"/>
            <a:ext cx="1283161" cy="1283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52DC4-448D-4E0A-A9BE-AD5D8CE1012C}"/>
              </a:ext>
            </a:extLst>
          </p:cNvPr>
          <p:cNvSpPr txBox="1"/>
          <p:nvPr/>
        </p:nvSpPr>
        <p:spPr>
          <a:xfrm>
            <a:off x="595319" y="2180844"/>
            <a:ext cx="98702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accent4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생활안전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집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학교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등 일상과 관련된 안전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A8445-3C41-47E8-A22A-3D7BC7568C21}"/>
              </a:ext>
            </a:extLst>
          </p:cNvPr>
          <p:cNvSpPr txBox="1"/>
          <p:nvPr/>
        </p:nvSpPr>
        <p:spPr>
          <a:xfrm>
            <a:off x="595319" y="3156816"/>
            <a:ext cx="98702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accent4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교통안전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도로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길가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자동차와 관련된 안전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46896C-B6CE-4BD4-A027-76CE03424833}"/>
              </a:ext>
            </a:extLst>
          </p:cNvPr>
          <p:cNvSpPr txBox="1"/>
          <p:nvPr/>
        </p:nvSpPr>
        <p:spPr>
          <a:xfrm>
            <a:off x="595319" y="4132541"/>
            <a:ext cx="98702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accent4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재난안전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태풍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지진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해일 등의 재해와 화재 등과 관련된 안전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792B9-F917-41E5-ABB5-860464FA2E71}"/>
              </a:ext>
            </a:extLst>
          </p:cNvPr>
          <p:cNvSpPr txBox="1"/>
          <p:nvPr/>
        </p:nvSpPr>
        <p:spPr>
          <a:xfrm>
            <a:off x="595319" y="5118817"/>
            <a:ext cx="98702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accent4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신변안전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학교폭력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가정폭력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아동학대 등과 관련된 안전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110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524307" y="1332260"/>
            <a:ext cx="2159615" cy="95410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2.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안전이란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  <a:p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1B66AAE2-92B5-4B13-9E7C-BBBD82373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870086"/>
            <a:ext cx="1283161" cy="12831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1DA059-0E45-435A-9555-7692347CF5BA}"/>
              </a:ext>
            </a:extLst>
          </p:cNvPr>
          <p:cNvSpPr txBox="1"/>
          <p:nvPr/>
        </p:nvSpPr>
        <p:spPr>
          <a:xfrm>
            <a:off x="595319" y="2484851"/>
            <a:ext cx="987026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약물 및 사이버 중독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약품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화학품 노출과 인터넷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스마트폰 중독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A82D9-5968-4E73-8A9F-88E5B6B80016}"/>
              </a:ext>
            </a:extLst>
          </p:cNvPr>
          <p:cNvSpPr txBox="1"/>
          <p:nvPr/>
        </p:nvSpPr>
        <p:spPr>
          <a:xfrm>
            <a:off x="595319" y="3539174"/>
            <a:ext cx="9870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작업안전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일터에서 발생하는 일들에 관련된 안전</a:t>
            </a:r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62EB97-181E-4B74-A2E6-D6E91107F01A}"/>
              </a:ext>
            </a:extLst>
          </p:cNvPr>
          <p:cNvSpPr txBox="1"/>
          <p:nvPr/>
        </p:nvSpPr>
        <p:spPr>
          <a:xfrm>
            <a:off x="595319" y="4687286"/>
            <a:ext cx="98702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FFC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응급처치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부상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응급상황과 관련된 안전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23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BD25058D-17C9-4EC6-AA3B-767C0CB4F8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9727" y1="9486" x2="89727" y2="9486"/>
                        <a14:foregroundMark x1="74382" y1="7074" x2="74382" y2="7074"/>
                        <a14:foregroundMark x1="80884" y1="7395" x2="80884" y2="7395"/>
                        <a14:foregroundMark x1="85566" y1="25402" x2="85566" y2="25402"/>
                        <a14:foregroundMark x1="65930" y1="13505" x2="65930" y2="13505"/>
                        <a14:foregroundMark x1="84655" y1="47910" x2="84655" y2="47910"/>
                        <a14:foregroundMark x1="91027" y1="46945" x2="91027" y2="46945"/>
                        <a14:foregroundMark x1="77503" y1="48553" x2="77503" y2="48553"/>
                        <a14:foregroundMark x1="82185" y1="58842" x2="82185" y2="58842"/>
                      </a14:backgroundRemoval>
                    </a14:imgEffect>
                  </a14:imgLayer>
                </a14:imgProps>
              </a:ext>
            </a:extLst>
          </a:blip>
          <a:srcRect l="6027" t="-1047"/>
          <a:stretch/>
        </p:blipFill>
        <p:spPr>
          <a:xfrm>
            <a:off x="4030786" y="2708920"/>
            <a:ext cx="4130427" cy="35923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8497477-F988-43EF-B3F1-8779B8137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66" y1="57857" x2="3566" y2="57857"/>
                        <a14:foregroundMark x1="17990" y1="59286" x2="17990" y2="59286"/>
                        <a14:foregroundMark x1="17990" y1="59286" x2="17990" y2="59286"/>
                        <a14:foregroundMark x1="18963" y1="47500" x2="18963" y2="47500"/>
                        <a14:foregroundMark x1="18963" y1="47500" x2="18963" y2="47500"/>
                        <a14:foregroundMark x1="18963" y1="47500" x2="18963" y2="47500"/>
                        <a14:foregroundMark x1="18963" y1="47500" x2="18963" y2="47500"/>
                        <a14:foregroundMark x1="12318" y1="63214" x2="12318" y2="63214"/>
                        <a14:foregroundMark x1="12318" y1="63214" x2="12318" y2="63214"/>
                        <a14:foregroundMark x1="12156" y1="63214" x2="12156" y2="63214"/>
                        <a14:foregroundMark x1="12156" y1="63214" x2="12156" y2="63214"/>
                        <a14:foregroundMark x1="10211" y1="64286" x2="10211" y2="64286"/>
                        <a14:foregroundMark x1="10211" y1="64286" x2="10211" y2="64286"/>
                        <a14:foregroundMark x1="10211" y1="64286" x2="10211" y2="64286"/>
                        <a14:foregroundMark x1="9238" y1="68929" x2="9238" y2="68929"/>
                        <a14:foregroundMark x1="9238" y1="68929" x2="9238" y2="68929"/>
                        <a14:foregroundMark x1="8752" y1="81786" x2="8752" y2="81786"/>
                        <a14:foregroundMark x1="8752" y1="81786" x2="8752" y2="81786"/>
                        <a14:foregroundMark x1="8752" y1="81786" x2="8752" y2="81786"/>
                        <a14:foregroundMark x1="36143" y1="39643" x2="36143" y2="39643"/>
                        <a14:foregroundMark x1="36143" y1="39643" x2="36143" y2="39643"/>
                        <a14:foregroundMark x1="37277" y1="38929" x2="37277" y2="38929"/>
                        <a14:foregroundMark x1="62399" y1="31071" x2="62399" y2="31071"/>
                        <a14:foregroundMark x1="64182" y1="44286" x2="64182" y2="44286"/>
                        <a14:foregroundMark x1="65640" y1="56071" x2="65640" y2="56071"/>
                        <a14:foregroundMark x1="69692" y1="56071" x2="69692" y2="56071"/>
                        <a14:foregroundMark x1="7942" y1="43214" x2="4700" y2="52143"/>
                        <a14:foregroundMark x1="11021" y1="47500" x2="14587" y2="53929"/>
                        <a14:foregroundMark x1="18801" y1="50357" x2="18963" y2="67857"/>
                        <a14:foregroundMark x1="9400" y1="78929" x2="10373" y2="91429"/>
                        <a14:foregroundMark x1="11507" y1="88214" x2="18152" y2="88929"/>
                        <a14:foregroundMark x1="28849" y1="58929" x2="32091" y2="58929"/>
                        <a14:foregroundMark x1="31118" y1="61071" x2="28849" y2="68214"/>
                        <a14:foregroundMark x1="34846" y1="64643" x2="36953" y2="64643"/>
                        <a14:foregroundMark x1="29822" y1="85000" x2="30146" y2="90714"/>
                        <a14:foregroundMark x1="28525" y1="94643" x2="37115" y2="94286"/>
                        <a14:foregroundMark x1="44571" y1="58571" x2="44571" y2="58571"/>
                        <a14:foregroundMark x1="42950" y1="57857" x2="46840" y2="58571"/>
                        <a14:foregroundMark x1="41815" y1="59286" x2="49109" y2="59286"/>
                        <a14:foregroundMark x1="42950" y1="60714" x2="41815" y2="68571"/>
                        <a14:foregroundMark x1="52188" y1="58214" x2="52512" y2="73571"/>
                        <a14:foregroundMark x1="41977" y1="70000" x2="46353" y2="75000"/>
                        <a14:foregroundMark x1="44895" y1="81786" x2="52350" y2="82143"/>
                        <a14:foregroundMark x1="52026" y1="87143" x2="52026" y2="87143"/>
                        <a14:foregroundMark x1="50567" y1="88571" x2="45543" y2="88214"/>
                        <a14:foregroundMark x1="45705" y1="87857" x2="45381" y2="93929"/>
                        <a14:foregroundMark x1="45381" y1="93929" x2="45381" y2="93929"/>
                        <a14:foregroundMark x1="59157" y1="51786" x2="67423" y2="53929"/>
                        <a14:foregroundMark x1="46191" y1="95714" x2="52998" y2="95000"/>
                        <a14:foregroundMark x1="68882" y1="52857" x2="71475" y2="67143"/>
                        <a14:foregroundMark x1="70827" y1="73214" x2="67585" y2="81071"/>
                        <a14:foregroundMark x1="66613" y1="39286" x2="66613" y2="39286"/>
                        <a14:foregroundMark x1="67261" y1="39643" x2="67261" y2="39643"/>
                        <a14:foregroundMark x1="67747" y1="35714" x2="67747" y2="35714"/>
                        <a14:foregroundMark x1="67747" y1="35714" x2="68882" y2="41429"/>
                        <a14:foregroundMark x1="64830" y1="54286" x2="59481" y2="81786"/>
                        <a14:foregroundMark x1="76823" y1="48929" x2="78120" y2="83571"/>
                        <a14:foregroundMark x1="85900" y1="46071" x2="87034" y2="38214"/>
                        <a14:foregroundMark x1="89951" y1="38214" x2="94652" y2="43929"/>
                        <a14:foregroundMark x1="94003" y1="46429" x2="91086" y2="61786"/>
                        <a14:foregroundMark x1="90113" y1="80000" x2="90113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1535" y="612801"/>
            <a:ext cx="3779678" cy="171525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270C50D-FF5E-4969-9803-2482D3790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27" y="5301208"/>
            <a:ext cx="1283161" cy="128316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BE41874-A166-4365-B497-5BEC604A87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1245" b="33063"/>
          <a:stretch/>
        </p:blipFill>
        <p:spPr>
          <a:xfrm>
            <a:off x="8976320" y="5865180"/>
            <a:ext cx="2931363" cy="7408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02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2F3C6510-20E9-4B32-9883-5CBA2CE3F9DE}"/>
              </a:ext>
            </a:extLst>
          </p:cNvPr>
          <p:cNvGrpSpPr/>
          <p:nvPr/>
        </p:nvGrpSpPr>
        <p:grpSpPr>
          <a:xfrm>
            <a:off x="288032" y="548679"/>
            <a:ext cx="11568608" cy="5665161"/>
            <a:chOff x="0" y="75318"/>
            <a:chExt cx="12192000" cy="5863684"/>
          </a:xfrm>
        </p:grpSpPr>
        <p:sp>
          <p:nvSpPr>
            <p:cNvPr id="10" name="다이아몬드 9"/>
            <p:cNvSpPr/>
            <p:nvPr/>
          </p:nvSpPr>
          <p:spPr>
            <a:xfrm>
              <a:off x="80456" y="75318"/>
              <a:ext cx="3568352" cy="1000440"/>
            </a:xfrm>
            <a:prstGeom prst="diamond">
              <a:avLst/>
            </a:prstGeom>
            <a:solidFill>
              <a:srgbClr val="1AB29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44558" y="221595"/>
              <a:ext cx="2274489" cy="668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3600" b="1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안전게임</a:t>
              </a:r>
              <a:endParaRPr lang="ko-KR" altLang="en-US" sz="3600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3648808" y="78952"/>
              <a:ext cx="8466992" cy="1640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000" b="1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안전한 생활 정규교육 정책도입            교구 수요 증대</a:t>
              </a:r>
              <a:endParaRPr lang="en-US" altLang="ko-KR" sz="2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algn="ctr"/>
              <a:endPara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indent="-342900">
                <a:buFont typeface="+mj-ea"/>
                <a:buAutoNum type="circleNumDbPlain"/>
              </a:pPr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2015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초등학교 안전한 생활 교과 도입 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indent="-342900">
                <a:lnSpc>
                  <a:spcPct val="150000"/>
                </a:lnSpc>
                <a:buFont typeface="+mj-ea"/>
                <a:buAutoNum type="circleNumDbPlain"/>
              </a:pP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교육부 및 각 지방교육청에서의 안전한 생활에 대한 지도 요청 공문 빈도 증대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indent="-342900">
                <a:lnSpc>
                  <a:spcPct val="150000"/>
                </a:lnSpc>
                <a:buFont typeface="+mj-ea"/>
                <a:buAutoNum type="circleNumDbPlain"/>
              </a:pP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가정에서 학부모가 직접 자녀들에게 안전 수칙을 지도할 수 있는 교구 수요 증대 </a:t>
              </a:r>
              <a:endParaRPr lang="ko-KR" altLang="en-US" sz="1600" dirty="0"/>
            </a:p>
          </p:txBody>
        </p:sp>
        <p:sp>
          <p:nvSpPr>
            <p:cNvPr id="6" name="오른쪽 화살표 5"/>
            <p:cNvSpPr/>
            <p:nvPr/>
          </p:nvSpPr>
          <p:spPr>
            <a:xfrm>
              <a:off x="7309137" y="2401251"/>
              <a:ext cx="738019" cy="508857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8364135" y="2014718"/>
              <a:ext cx="3827865" cy="3058062"/>
            </a:xfrm>
            <a:prstGeom prst="rect">
              <a:avLst/>
            </a:prstGeom>
            <a:solidFill>
              <a:srgbClr val="92D05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b="1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2015 </a:t>
              </a:r>
              <a:r>
                <a:rPr lang="ko-KR" altLang="en-US" sz="2000" b="1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개정교육과정</a:t>
              </a:r>
              <a:endParaRPr lang="en-US" altLang="ko-KR" sz="2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+mn-ea"/>
              </a:endParaRPr>
            </a:p>
            <a:p>
              <a:pPr algn="ctr"/>
              <a:endParaRPr lang="en-US" altLang="ko-KR" sz="20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latin typeface="+mn-ea"/>
                </a:rPr>
                <a:t>신체 건강 및 질병 예방</a:t>
              </a:r>
              <a:endParaRPr lang="en-US" altLang="ko-KR" sz="20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latin typeface="+mn-ea"/>
                </a:rPr>
                <a:t>교통 안전</a:t>
              </a:r>
              <a:endParaRPr lang="en-US" altLang="ko-KR" sz="20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latin typeface="+mn-ea"/>
                </a:rPr>
                <a:t>영양 안전</a:t>
              </a:r>
              <a:endParaRPr lang="en-US" altLang="ko-KR" sz="20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latin typeface="+mn-ea"/>
                </a:rPr>
                <a:t>환경 보호</a:t>
              </a:r>
              <a:endParaRPr lang="en-US" altLang="ko-KR" sz="20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ko-KR" altLang="en-US" sz="20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latin typeface="+mn-ea"/>
                </a:rPr>
                <a:t>사고시</a:t>
              </a:r>
              <a:r>
                <a:rPr lang="ko-KR" altLang="en-US" sz="20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latin typeface="+mn-ea"/>
                </a:rPr>
                <a:t> 대처 방법</a:t>
              </a:r>
              <a:endParaRPr lang="ko-KR" altLang="en-US" sz="2000" dirty="0">
                <a:latin typeface="+mn-ea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84818" y="4699000"/>
              <a:ext cx="7882304" cy="1240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+mj-ea"/>
                <a:buAutoNum type="circleNumDbPlain"/>
              </a:pP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국내 개발 기존 카드</a:t>
              </a:r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=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안전한 생활에 대해 포괄적</a:t>
              </a:r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/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ko-KR" altLang="en-US" sz="16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단원별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수업 적용어려움 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indent="-342900">
                <a:lnSpc>
                  <a:spcPct val="150000"/>
                </a:lnSpc>
                <a:buFont typeface="+mj-ea"/>
                <a:buAutoNum type="circleNumDbPlain"/>
              </a:pP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상황에 대한 질문과 토론을 통한 </a:t>
              </a:r>
              <a:r>
                <a:rPr lang="ko-KR" altLang="en-US" sz="16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참여형</a:t>
              </a:r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자기주도적 수업이 가능한 교구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marL="342900" indent="-342900">
                <a:lnSpc>
                  <a:spcPct val="150000"/>
                </a:lnSpc>
                <a:buFont typeface="+mj-ea"/>
                <a:buAutoNum type="circleNumDbPlain"/>
              </a:pP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프랑스 </a:t>
              </a:r>
              <a:r>
                <a:rPr lang="ko-KR" altLang="en-US" sz="16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안전청</a:t>
              </a:r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,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교육청 인증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3475" y="86998"/>
              <a:ext cx="606777" cy="435509"/>
            </a:xfrm>
            <a:prstGeom prst="rect">
              <a:avLst/>
            </a:prstGeom>
            <a:solidFill>
              <a:srgbClr val="7030A0"/>
            </a:solidFill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4"/>
            <a:srcRect t="20210" b="20420"/>
            <a:stretch/>
          </p:blipFill>
          <p:spPr>
            <a:xfrm>
              <a:off x="0" y="1795191"/>
              <a:ext cx="4202278" cy="2229834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>
            <a:xfrm>
              <a:off x="4021729" y="2424846"/>
              <a:ext cx="3102157" cy="414131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ko-KR" altLang="en-US" sz="20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신체 건강 및 질병 예방</a:t>
              </a:r>
              <a:endParaRPr lang="ko-KR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46709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30222DA-337A-4796-A219-C75D30613D0F}"/>
              </a:ext>
            </a:extLst>
          </p:cNvPr>
          <p:cNvGrpSpPr/>
          <p:nvPr/>
        </p:nvGrpSpPr>
        <p:grpSpPr>
          <a:xfrm>
            <a:off x="263352" y="260648"/>
            <a:ext cx="11521280" cy="6468693"/>
            <a:chOff x="36742" y="75318"/>
            <a:chExt cx="12080520" cy="6782682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125" y="5782467"/>
              <a:ext cx="1197910" cy="942734"/>
            </a:xfrm>
            <a:prstGeom prst="rect">
              <a:avLst/>
            </a:prstGeom>
          </p:spPr>
        </p:pic>
        <p:sp>
          <p:nvSpPr>
            <p:cNvPr id="4" name="직사각형 3"/>
            <p:cNvSpPr/>
            <p:nvPr/>
          </p:nvSpPr>
          <p:spPr>
            <a:xfrm>
              <a:off x="2126785" y="5947055"/>
              <a:ext cx="4288532" cy="613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2010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</a:t>
              </a:r>
              <a:r>
                <a:rPr lang="en-US" altLang="ko-KR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UNESCO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지속가능한 발전 부서 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생물다양성 게임 공인 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2126785" y="2335324"/>
              <a:ext cx="393607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2005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내무부와 </a:t>
              </a:r>
              <a:r>
                <a:rPr lang="ko-KR" altLang="en-US" sz="16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국토안전부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안전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위생 및 건강에 대한 공헌인정 </a:t>
              </a:r>
              <a:endPara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2169817" y="3654292"/>
              <a:ext cx="40043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2008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프랑스 </a:t>
              </a:r>
              <a:r>
                <a:rPr lang="ko-KR" altLang="en-US" sz="16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지속가능한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개발 환경부 인증게임 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-</a:t>
              </a:r>
              <a:r>
                <a:rPr lang="ko-KR" altLang="en-US" sz="1600" dirty="0" err="1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환경편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-</a:t>
              </a:r>
              <a:endParaRPr lang="ko" altLang="en-US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126785" y="4809964"/>
              <a:ext cx="27442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2010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PNNS 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마크 인증 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국민건강영양프로그램</a:t>
              </a:r>
              <a:r>
                <a:rPr lang="en-US" altLang="ko" sz="16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endParaRPr lang="ko" altLang="en-US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6"/>
            <a:stretch/>
          </p:blipFill>
          <p:spPr>
            <a:xfrm>
              <a:off x="36742" y="3364252"/>
              <a:ext cx="2090043" cy="970782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2" y="2228167"/>
              <a:ext cx="1982676" cy="860647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5" y="4448779"/>
              <a:ext cx="1982676" cy="1145416"/>
            </a:xfrm>
            <a:prstGeom prst="rect">
              <a:avLst/>
            </a:prstGeom>
          </p:spPr>
        </p:pic>
        <p:sp>
          <p:nvSpPr>
            <p:cNvPr id="14" name="다이아몬드 13"/>
            <p:cNvSpPr/>
            <p:nvPr/>
          </p:nvSpPr>
          <p:spPr>
            <a:xfrm>
              <a:off x="80456" y="75318"/>
              <a:ext cx="3568352" cy="1000440"/>
            </a:xfrm>
            <a:prstGeom prst="diamond">
              <a:avLst/>
            </a:prstGeom>
            <a:solidFill>
              <a:srgbClr val="1AB29D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13082" y="231628"/>
              <a:ext cx="3315993" cy="6777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3600" b="1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제품의 우수성</a:t>
              </a:r>
              <a:endParaRPr lang="ko-KR" altLang="en-US" sz="3600" dirty="0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6520518" y="4300623"/>
              <a:ext cx="5596744" cy="1708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fontAlgn="base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fontAlgn="base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latin typeface="+mn-ea"/>
                </a:rPr>
                <a:t> </a:t>
              </a:r>
              <a:r>
                <a:rPr lang="ko-KR" altLang="en-US" sz="1600" dirty="0">
                  <a:latin typeface="+mn-ea"/>
                </a:rPr>
                <a:t>직접적인 상황적 사례 제시를 통해 </a:t>
              </a:r>
              <a:endParaRPr lang="en-US" altLang="ko-KR" sz="1600" dirty="0">
                <a:latin typeface="+mn-ea"/>
              </a:endParaRPr>
            </a:p>
            <a:p>
              <a:pPr fontAlgn="base"/>
              <a:r>
                <a:rPr lang="ko-KR" altLang="en-US" sz="1600" dirty="0">
                  <a:latin typeface="+mn-ea"/>
                </a:rPr>
                <a:t> 학생이 쉽게 배웁니다</a:t>
              </a:r>
              <a:r>
                <a:rPr lang="en-US" altLang="ko-KR" sz="1600" dirty="0">
                  <a:latin typeface="+mn-ea"/>
                </a:rPr>
                <a:t>.</a:t>
              </a:r>
            </a:p>
            <a:p>
              <a:pPr fontAlgn="base">
                <a:buFont typeface="Arial" panose="020B0604020202020204" pitchFamily="34" charset="0"/>
                <a:buChar char="•"/>
              </a:pPr>
              <a:endParaRPr lang="en-US" altLang="ko-KR" sz="1050" dirty="0">
                <a:latin typeface="+mn-ea"/>
              </a:endParaRPr>
            </a:p>
            <a:p>
              <a:pPr fontAlgn="base">
                <a:buFont typeface="Arial" panose="020B0604020202020204" pitchFamily="34" charset="0"/>
                <a:buChar char="•"/>
              </a:pPr>
              <a:r>
                <a:rPr lang="en-US" altLang="ko-KR" sz="1600" i="0" u="none" strike="noStrike" dirty="0">
                  <a:latin typeface="+mn-ea"/>
                </a:rPr>
                <a:t> </a:t>
              </a:r>
              <a:r>
                <a:rPr lang="ko-KR" altLang="en-US" sz="1600" i="0" u="none" strike="noStrike" dirty="0">
                  <a:latin typeface="+mn-ea"/>
                </a:rPr>
                <a:t>게임으로 배우는 </a:t>
              </a:r>
              <a:r>
                <a:rPr lang="ko-KR" altLang="en-US" sz="1600" dirty="0">
                  <a:latin typeface="+mn-ea"/>
                </a:rPr>
                <a:t>안전 관련 수칙</a:t>
              </a:r>
              <a:r>
                <a:rPr lang="en-US" altLang="ko-KR" sz="1600" dirty="0">
                  <a:latin typeface="+mn-ea"/>
                </a:rPr>
                <a:t>! </a:t>
              </a:r>
            </a:p>
            <a:p>
              <a:pPr fontAlgn="base">
                <a:buFont typeface="Arial" panose="020B0604020202020204" pitchFamily="34" charset="0"/>
                <a:buChar char="•"/>
              </a:pPr>
              <a:endPara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fontAlgn="base"/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교과서에 수록된 내용보다 더 자세하게 아이들에게 안전 수칙을 교육할 수 있습니다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.</a:t>
              </a:r>
              <a:endParaRPr lang="ko-KR" altLang="en-US" sz="1200" i="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cxnSp>
          <p:nvCxnSpPr>
            <p:cNvPr id="17" name="직선 연결선 16"/>
            <p:cNvCxnSpPr/>
            <p:nvPr/>
          </p:nvCxnSpPr>
          <p:spPr>
            <a:xfrm>
              <a:off x="6298024" y="1799771"/>
              <a:ext cx="0" cy="5058229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5826" y="1390352"/>
              <a:ext cx="2666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유럽 내 수상 내역</a:t>
              </a:r>
              <a:endParaRPr lang="ko-KR" altLang="en-US" sz="3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00951" y="598704"/>
              <a:ext cx="3649380" cy="871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4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조선일보명조" panose="02030304000000000000" pitchFamily="18" charset="-127"/>
                </a:rPr>
                <a:t>대한민국 선생님들에게 </a:t>
              </a:r>
              <a:endParaRPr lang="en-US" altLang="ko-KR" sz="24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조선일보명조" panose="02030304000000000000" pitchFamily="18" charset="-127"/>
              </a:endParaRPr>
            </a:p>
            <a:p>
              <a:r>
                <a:rPr lang="ko-KR" altLang="en-US" sz="24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조선일보명조" panose="02030304000000000000" pitchFamily="18" charset="-127"/>
                </a:rPr>
                <a:t>지금</a:t>
              </a:r>
              <a:r>
                <a:rPr lang="en-US" altLang="ko-KR" sz="24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조선일보명조" panose="02030304000000000000" pitchFamily="18" charset="-127"/>
                </a:rPr>
                <a:t>, </a:t>
              </a:r>
              <a:r>
                <a:rPr lang="ko-KR" altLang="en-US" sz="2400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  <a:cs typeface="조선일보명조" panose="02030304000000000000" pitchFamily="18" charset="-127"/>
                </a:rPr>
                <a:t>필요한 안전게임</a:t>
              </a:r>
              <a:endParaRPr lang="ko-KR" altLang="en-US" sz="3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조선일보명조" panose="02030304000000000000" pitchFamily="18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8" t="5833" r="5502" b="64028"/>
            <a:stretch/>
          </p:blipFill>
          <p:spPr>
            <a:xfrm>
              <a:off x="6638319" y="1913572"/>
              <a:ext cx="5162550" cy="206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883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551384" y="5155526"/>
            <a:ext cx="11073020" cy="52322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이제 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5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대 안전 영역에 대해 알아볼까요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600" y="1079124"/>
            <a:ext cx="3648075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4CF77A4-83C6-4B5B-BB31-D5055CD88F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870086"/>
            <a:ext cx="1283161" cy="128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7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AC1B960-5C46-4255-AD98-BC68AED4D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55E189-A4AE-4049-BA86-5C20EF1D221E}"/>
              </a:ext>
            </a:extLst>
          </p:cNvPr>
          <p:cNvSpPr txBox="1"/>
          <p:nvPr/>
        </p:nvSpPr>
        <p:spPr>
          <a:xfrm>
            <a:off x="1702407" y="176084"/>
            <a:ext cx="8950476" cy="92333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5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안전교육</a:t>
            </a:r>
            <a:r>
              <a:rPr lang="en-US" altLang="ko-KR" sz="5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  <a:r>
              <a:rPr lang="ko-KR" altLang="en-US" sz="5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보드게임</a:t>
            </a:r>
            <a:r>
              <a:rPr lang="en-US" altLang="ko-KR" sz="5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!</a:t>
            </a:r>
            <a:endParaRPr lang="ko-KR" altLang="en-US" sz="54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C2D182F-1F81-4947-807E-8AAD5E9C8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2" y="5827152"/>
            <a:ext cx="3343170" cy="85476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DBDCDDA-B276-4CE5-B9BA-6C059138C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2" y="22534"/>
            <a:ext cx="1283161" cy="128316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5A4F706-0CF8-40AD-9805-8515C742F1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9727" y1="9486" x2="89727" y2="9486"/>
                        <a14:foregroundMark x1="74382" y1="7074" x2="74382" y2="7074"/>
                        <a14:foregroundMark x1="80884" y1="7395" x2="80884" y2="7395"/>
                        <a14:foregroundMark x1="85566" y1="25402" x2="85566" y2="25402"/>
                        <a14:foregroundMark x1="65930" y1="13505" x2="65930" y2="13505"/>
                        <a14:foregroundMark x1="84655" y1="47910" x2="84655" y2="47910"/>
                        <a14:foregroundMark x1="91027" y1="46945" x2="91027" y2="46945"/>
                        <a14:foregroundMark x1="77503" y1="48553" x2="77503" y2="48553"/>
                        <a14:foregroundMark x1="82185" y1="58842" x2="82185" y2="58842"/>
                      </a14:backgroundRemoval>
                    </a14:imgEffect>
                  </a14:imgLayer>
                </a14:imgProps>
              </a:ext>
            </a:extLst>
          </a:blip>
          <a:srcRect l="6027" t="-1047"/>
          <a:stretch/>
        </p:blipFill>
        <p:spPr>
          <a:xfrm>
            <a:off x="4112431" y="2671263"/>
            <a:ext cx="4130427" cy="3592399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E856FC0-8B31-4A32-91AA-D016A3635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66" y1="57857" x2="3566" y2="57857"/>
                        <a14:foregroundMark x1="17990" y1="59286" x2="17990" y2="59286"/>
                        <a14:foregroundMark x1="17990" y1="59286" x2="17990" y2="59286"/>
                        <a14:foregroundMark x1="18963" y1="47500" x2="18963" y2="47500"/>
                        <a14:foregroundMark x1="18963" y1="47500" x2="18963" y2="47500"/>
                        <a14:foregroundMark x1="18963" y1="47500" x2="18963" y2="47500"/>
                        <a14:foregroundMark x1="18963" y1="47500" x2="18963" y2="47500"/>
                        <a14:foregroundMark x1="12318" y1="63214" x2="12318" y2="63214"/>
                        <a14:foregroundMark x1="12318" y1="63214" x2="12318" y2="63214"/>
                        <a14:foregroundMark x1="12156" y1="63214" x2="12156" y2="63214"/>
                        <a14:foregroundMark x1="12156" y1="63214" x2="12156" y2="63214"/>
                        <a14:foregroundMark x1="10211" y1="64286" x2="10211" y2="64286"/>
                        <a14:foregroundMark x1="10211" y1="64286" x2="10211" y2="64286"/>
                        <a14:foregroundMark x1="10211" y1="64286" x2="10211" y2="64286"/>
                        <a14:foregroundMark x1="9238" y1="68929" x2="9238" y2="68929"/>
                        <a14:foregroundMark x1="9238" y1="68929" x2="9238" y2="68929"/>
                        <a14:foregroundMark x1="8752" y1="81786" x2="8752" y2="81786"/>
                        <a14:foregroundMark x1="8752" y1="81786" x2="8752" y2="81786"/>
                        <a14:foregroundMark x1="8752" y1="81786" x2="8752" y2="81786"/>
                        <a14:foregroundMark x1="36143" y1="39643" x2="36143" y2="39643"/>
                        <a14:foregroundMark x1="36143" y1="39643" x2="36143" y2="39643"/>
                        <a14:foregroundMark x1="37277" y1="38929" x2="37277" y2="38929"/>
                        <a14:foregroundMark x1="62399" y1="31071" x2="62399" y2="31071"/>
                        <a14:foregroundMark x1="64182" y1="44286" x2="64182" y2="44286"/>
                        <a14:foregroundMark x1="65640" y1="56071" x2="65640" y2="56071"/>
                        <a14:foregroundMark x1="69692" y1="56071" x2="69692" y2="56071"/>
                        <a14:foregroundMark x1="7942" y1="43214" x2="4700" y2="52143"/>
                        <a14:foregroundMark x1="11021" y1="47500" x2="14587" y2="53929"/>
                        <a14:foregroundMark x1="18801" y1="50357" x2="18963" y2="67857"/>
                        <a14:foregroundMark x1="9400" y1="78929" x2="10373" y2="91429"/>
                        <a14:foregroundMark x1="11507" y1="88214" x2="18152" y2="88929"/>
                        <a14:foregroundMark x1="28849" y1="58929" x2="32091" y2="58929"/>
                        <a14:foregroundMark x1="31118" y1="61071" x2="28849" y2="68214"/>
                        <a14:foregroundMark x1="34846" y1="64643" x2="36953" y2="64643"/>
                        <a14:foregroundMark x1="29822" y1="85000" x2="30146" y2="90714"/>
                        <a14:foregroundMark x1="28525" y1="94643" x2="37115" y2="94286"/>
                        <a14:foregroundMark x1="44571" y1="58571" x2="44571" y2="58571"/>
                        <a14:foregroundMark x1="42950" y1="57857" x2="46840" y2="58571"/>
                        <a14:foregroundMark x1="41815" y1="59286" x2="49109" y2="59286"/>
                        <a14:foregroundMark x1="42950" y1="60714" x2="41815" y2="68571"/>
                        <a14:foregroundMark x1="52188" y1="58214" x2="52512" y2="73571"/>
                        <a14:foregroundMark x1="41977" y1="70000" x2="46353" y2="75000"/>
                        <a14:foregroundMark x1="44895" y1="81786" x2="52350" y2="82143"/>
                        <a14:foregroundMark x1="52026" y1="87143" x2="52026" y2="87143"/>
                        <a14:foregroundMark x1="50567" y1="88571" x2="45543" y2="88214"/>
                        <a14:foregroundMark x1="45705" y1="87857" x2="45381" y2="93929"/>
                        <a14:foregroundMark x1="45381" y1="93929" x2="45381" y2="93929"/>
                        <a14:foregroundMark x1="59157" y1="51786" x2="67423" y2="53929"/>
                        <a14:foregroundMark x1="46191" y1="95714" x2="52998" y2="95000"/>
                        <a14:foregroundMark x1="68882" y1="52857" x2="71475" y2="67143"/>
                        <a14:foregroundMark x1="70827" y1="73214" x2="67585" y2="81071"/>
                        <a14:foregroundMark x1="66613" y1="39286" x2="66613" y2="39286"/>
                        <a14:foregroundMark x1="67261" y1="39643" x2="67261" y2="39643"/>
                        <a14:foregroundMark x1="67747" y1="35714" x2="67747" y2="35714"/>
                        <a14:foregroundMark x1="67747" y1="35714" x2="68882" y2="41429"/>
                        <a14:foregroundMark x1="64830" y1="54286" x2="59481" y2="81786"/>
                        <a14:foregroundMark x1="76823" y1="48929" x2="78120" y2="83571"/>
                        <a14:foregroundMark x1="85900" y1="46071" x2="87034" y2="38214"/>
                        <a14:foregroundMark x1="89951" y1="38214" x2="94652" y2="43929"/>
                        <a14:foregroundMark x1="94003" y1="46429" x2="91086" y2="61786"/>
                        <a14:foregroundMark x1="90113" y1="80000" x2="90113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161" y="890406"/>
            <a:ext cx="3779678" cy="171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38824" y="645549"/>
            <a:ext cx="11314351" cy="5566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C4CF77A4-83C6-4B5B-BB31-D5055CD88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48" y="870086"/>
            <a:ext cx="1283161" cy="12831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EDDAEA-9FED-4333-85D5-1A0B482E9841}"/>
              </a:ext>
            </a:extLst>
          </p:cNvPr>
          <p:cNvSpPr txBox="1"/>
          <p:nvPr/>
        </p:nvSpPr>
        <p:spPr>
          <a:xfrm>
            <a:off x="3117459" y="2148673"/>
            <a:ext cx="5957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600" b="1" dirty="0">
                <a:latin typeface="+mj-ea"/>
                <a:ea typeface="+mj-ea"/>
              </a:rPr>
              <a:t>안전할까</a:t>
            </a:r>
            <a:r>
              <a:rPr lang="en-US" altLang="ko-KR" sz="3600" b="1" dirty="0">
                <a:latin typeface="+mj-ea"/>
                <a:ea typeface="+mj-ea"/>
              </a:rPr>
              <a:t>? </a:t>
            </a:r>
            <a:r>
              <a:rPr lang="ko-KR" altLang="en-US" sz="3600" b="1" dirty="0">
                <a:latin typeface="+mj-ea"/>
                <a:ea typeface="+mj-ea"/>
              </a:rPr>
              <a:t>안전교육 패키지 </a:t>
            </a:r>
            <a:endParaRPr lang="en-US" altLang="ko-KR" sz="3600" b="1" dirty="0">
              <a:latin typeface="+mj-ea"/>
              <a:ea typeface="+mj-ea"/>
            </a:endParaRPr>
          </a:p>
          <a:p>
            <a:r>
              <a:rPr lang="en-US" altLang="ko-KR" sz="3600" b="1" dirty="0">
                <a:latin typeface="+mj-ea"/>
                <a:ea typeface="+mj-ea"/>
              </a:rPr>
              <a:t>5</a:t>
            </a:r>
            <a:r>
              <a:rPr lang="ko-KR" altLang="en-US" sz="3600" b="1" dirty="0">
                <a:latin typeface="+mj-ea"/>
                <a:ea typeface="+mj-ea"/>
              </a:rPr>
              <a:t>대 안전 영역</a:t>
            </a:r>
            <a:r>
              <a:rPr lang="en-US" altLang="ko-KR" sz="3600" b="1" dirty="0">
                <a:latin typeface="+mj-ea"/>
                <a:ea typeface="+mj-ea"/>
              </a:rPr>
              <a:t>!</a:t>
            </a:r>
            <a:endParaRPr lang="ko-KR" altLang="en-US" sz="3600" b="1" dirty="0">
              <a:latin typeface="+mj-ea"/>
              <a:ea typeface="+mj-ea"/>
            </a:endParaRPr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DE48AEC3-1CD7-4491-8173-D3E4C5774522}"/>
              </a:ext>
            </a:extLst>
          </p:cNvPr>
          <p:cNvSpPr/>
          <p:nvPr/>
        </p:nvSpPr>
        <p:spPr>
          <a:xfrm>
            <a:off x="1022511" y="4050458"/>
            <a:ext cx="1883220" cy="654296"/>
          </a:xfrm>
          <a:prstGeom prst="roundRect">
            <a:avLst>
              <a:gd name="adj" fmla="val 50000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응급조치</a:t>
            </a:r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9E85E850-B098-4106-957D-B708047A10D5}"/>
              </a:ext>
            </a:extLst>
          </p:cNvPr>
          <p:cNvSpPr/>
          <p:nvPr/>
        </p:nvSpPr>
        <p:spPr>
          <a:xfrm>
            <a:off x="3093368" y="4064141"/>
            <a:ext cx="1883220" cy="65429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환경</a:t>
            </a:r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F29DC6A0-A102-4168-B486-85E8C3216E08}"/>
              </a:ext>
            </a:extLst>
          </p:cNvPr>
          <p:cNvSpPr/>
          <p:nvPr/>
        </p:nvSpPr>
        <p:spPr>
          <a:xfrm>
            <a:off x="5164225" y="4050458"/>
            <a:ext cx="1883220" cy="654296"/>
          </a:xfrm>
          <a:prstGeom prst="roundRect">
            <a:avLst>
              <a:gd name="adj" fmla="val 50000"/>
            </a:avLst>
          </a:prstGeom>
          <a:solidFill>
            <a:srgbClr val="048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/>
              <a:t>생물다양성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BA1EC883-CD1E-4CBA-A2D2-57950D161402}"/>
              </a:ext>
            </a:extLst>
          </p:cNvPr>
          <p:cNvSpPr/>
          <p:nvPr/>
        </p:nvSpPr>
        <p:spPr>
          <a:xfrm>
            <a:off x="7235082" y="4064141"/>
            <a:ext cx="1883220" cy="65429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도로안전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0249BB28-E098-4033-A574-A7C16D5D7789}"/>
              </a:ext>
            </a:extLst>
          </p:cNvPr>
          <p:cNvSpPr/>
          <p:nvPr/>
        </p:nvSpPr>
        <p:spPr>
          <a:xfrm>
            <a:off x="9324049" y="4050458"/>
            <a:ext cx="1883220" cy="65429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/>
              <a:t>영양</a:t>
            </a:r>
          </a:p>
        </p:txBody>
      </p:sp>
    </p:spTree>
    <p:extLst>
      <p:ext uri="{BB962C8B-B14F-4D97-AF65-F5344CB8AC3E}">
        <p14:creationId xmlns:p14="http://schemas.microsoft.com/office/powerpoint/2010/main" val="25209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27524" y="169839"/>
            <a:ext cx="4701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안전할까</a:t>
            </a:r>
            <a:r>
              <a:rPr lang="en-US" altLang="ko-KR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응급조치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62644" y="877725"/>
            <a:ext cx="6919781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학교생활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가정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사회에서 지켜야 할 안전수칙을 딱딱한 이론이나 수업 대신 게임으로 배울 수 있다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457200" indent="-457200">
              <a:buAutoNum type="arabicParenR" startAt="2"/>
            </a:pP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일어날 수 있는 위험의 종류를 테마 별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상황 별로 카테고리화 하여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위험의 다발성을 인식할 수 있음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457200" indent="-457200">
              <a:buAutoNum type="arabicParenR" startAt="2"/>
            </a:pP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수업 도입부분에서 흥미를 일으킬 수 있는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동영상 무료제공 및 퀴즈게임 등 멀티미디어 활용이 가능함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초등학교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안전한 생활</a:t>
            </a:r>
          </a:p>
          <a:p>
            <a:pPr lvl="1" algn="just" fontAlgn="base"/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 모두 안전하게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조심조심 불조심</a:t>
            </a: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00150" lvl="2" indent="-285750" algn="just" fontAlgn="base">
              <a:buFont typeface="Arial" panose="020B0604020202020204" pitchFamily="34" charset="0"/>
              <a:buChar char="•"/>
            </a:pP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초등학교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안전한 생활</a:t>
            </a:r>
          </a:p>
          <a:p>
            <a:pPr lvl="1" algn="just" fontAlgn="base"/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안전은 내가 먼저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우리 집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즐겁고 안전하게</a:t>
            </a: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00150" lvl="2" indent="-285750" algn="just" fontAlgn="base">
              <a:buFont typeface="Arial" panose="020B0604020202020204" pitchFamily="34" charset="0"/>
              <a:buChar char="•"/>
            </a:pPr>
            <a:endParaRPr lang="ko-KR" altLang="en-US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체육 교과 영역</a:t>
            </a:r>
          </a:p>
          <a:p>
            <a:pPr lvl="1" algn="just"/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체육 교과 영역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기능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상황파악하기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의사결정하기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대처하기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습관화하기</a:t>
            </a:r>
            <a:endParaRPr lang="ko-KR" altLang="en-US" sz="1400" b="1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3~4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</a:t>
            </a: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1" algn="just" fontAlgn="base"/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신체활동과 안전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운동장비와 안전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위험인지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조심성</a:t>
            </a: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5~6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</a:t>
            </a:r>
          </a:p>
          <a:p>
            <a:pPr lvl="1" algn="just" fontAlgn="base"/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응급처치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야외활동안전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침착성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상황판단력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cxnSp>
        <p:nvCxnSpPr>
          <p:cNvPr id="6" name="직선 연결선 5"/>
          <p:cNvCxnSpPr/>
          <p:nvPr/>
        </p:nvCxnSpPr>
        <p:spPr>
          <a:xfrm rot="5400000">
            <a:off x="862758" y="-98782"/>
            <a:ext cx="0" cy="5305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4958762" y="5610115"/>
            <a:ext cx="27596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교과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생활 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체육 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계기교육 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범교과</a:t>
            </a: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8" y="1009580"/>
            <a:ext cx="4194842" cy="483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20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20CED81-DF13-4ABC-AF34-985719F61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0" y="490492"/>
            <a:ext cx="1154431" cy="115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9065B0-5594-4BF8-BE73-DA57933BAF2A}"/>
              </a:ext>
            </a:extLst>
          </p:cNvPr>
          <p:cNvSpPr txBox="1"/>
          <p:nvPr/>
        </p:nvSpPr>
        <p:spPr>
          <a:xfrm>
            <a:off x="7392144" y="2992684"/>
            <a:ext cx="3528393" cy="120032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457200" indent="-457200" algn="l">
              <a:buAutoNum type="alphaUcPeriod"/>
            </a:pPr>
            <a:r>
              <a:rPr lang="ko-KR" altLang="en-US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찬물로 씻어낸 후 </a:t>
            </a:r>
            <a:endParaRPr lang="en-US" altLang="ko-KR" sz="24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en-US" altLang="ko-KR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119</a:t>
            </a:r>
            <a:r>
              <a:rPr lang="ko-KR" altLang="en-US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에 전화를 걸어 </a:t>
            </a:r>
            <a:endParaRPr lang="en-US" altLang="ko-KR" sz="24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en-US" altLang="ko-KR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</a:t>
            </a:r>
            <a:r>
              <a:rPr lang="ko-KR" altLang="en-US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도움을 요청합니다</a:t>
            </a:r>
            <a:r>
              <a:rPr lang="en-US" altLang="ko-KR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3F16A-7982-4176-9FE7-58895625B01F}"/>
              </a:ext>
            </a:extLst>
          </p:cNvPr>
          <p:cNvSpPr txBox="1"/>
          <p:nvPr/>
        </p:nvSpPr>
        <p:spPr>
          <a:xfrm>
            <a:off x="7392144" y="4786194"/>
            <a:ext cx="3528392" cy="461665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l"/>
            <a:r>
              <a:rPr lang="en-US" altLang="ko-KR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B. </a:t>
            </a:r>
            <a:r>
              <a:rPr lang="ko-KR" altLang="en-US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천으로 닦아냅니다</a:t>
            </a:r>
            <a:r>
              <a:rPr lang="en-US" altLang="ko-KR" sz="24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160276" y="1318228"/>
            <a:ext cx="8206371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독성물질이나 자극성 물질이 피부에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닿으면 어떻게 해야 할까요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sp>
        <p:nvSpPr>
          <p:cNvPr id="25" name="원형: 비어 있음 24">
            <a:extLst>
              <a:ext uri="{FF2B5EF4-FFF2-40B4-BE49-F238E27FC236}">
                <a16:creationId xmlns:a16="http://schemas.microsoft.com/office/drawing/2014/main" id="{0623B6E8-39AB-4F5B-8B96-4EFA40D8B2E0}"/>
              </a:ext>
            </a:extLst>
          </p:cNvPr>
          <p:cNvSpPr/>
          <p:nvPr/>
        </p:nvSpPr>
        <p:spPr>
          <a:xfrm>
            <a:off x="8161224" y="2671983"/>
            <a:ext cx="1990231" cy="1841729"/>
          </a:xfrm>
          <a:prstGeom prst="donut">
            <a:avLst>
              <a:gd name="adj" fmla="val 11217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D373A076-A1ED-415C-A394-AFE1CE391E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2" b="30209"/>
          <a:stretch/>
        </p:blipFill>
        <p:spPr>
          <a:xfrm>
            <a:off x="4711627" y="2469189"/>
            <a:ext cx="2237275" cy="315098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169AC2D-1467-4FD8-B239-053322D3D53E}"/>
              </a:ext>
            </a:extLst>
          </p:cNvPr>
          <p:cNvGrpSpPr/>
          <p:nvPr/>
        </p:nvGrpSpPr>
        <p:grpSpPr>
          <a:xfrm>
            <a:off x="4246583" y="475520"/>
            <a:ext cx="3719911" cy="654296"/>
            <a:chOff x="4246583" y="475520"/>
            <a:chExt cx="3719911" cy="6542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C8B6-2CB9-4A79-A5E5-5AE54C3FD223}"/>
                </a:ext>
              </a:extLst>
            </p:cNvPr>
            <p:cNvSpPr txBox="1"/>
            <p:nvPr/>
          </p:nvSpPr>
          <p:spPr>
            <a:xfrm>
              <a:off x="5917647" y="555770"/>
              <a:ext cx="2048847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latin typeface="+mj-ea"/>
                  <a:ea typeface="+mj-ea"/>
                </a:rPr>
                <a:t>영역 문제</a:t>
              </a:r>
              <a:endParaRPr lang="en-US" altLang="ko-KR" sz="2800" b="1" dirty="0">
                <a:latin typeface="+mj-ea"/>
                <a:ea typeface="+mj-ea"/>
              </a:endParaRPr>
            </a:p>
          </p:txBody>
        </p:sp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DDDB870A-3410-4A04-ABDB-24D08DEAC5EF}"/>
                </a:ext>
              </a:extLst>
            </p:cNvPr>
            <p:cNvSpPr/>
            <p:nvPr/>
          </p:nvSpPr>
          <p:spPr>
            <a:xfrm>
              <a:off x="4246583" y="475520"/>
              <a:ext cx="1883220" cy="654296"/>
            </a:xfrm>
            <a:prstGeom prst="roundRect">
              <a:avLst>
                <a:gd name="adj" fmla="val 50000"/>
              </a:avLst>
            </a:prstGeom>
            <a:solidFill>
              <a:srgbClr val="FC4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/>
                <a:t>응급조치</a:t>
              </a:r>
            </a:p>
          </p:txBody>
        </p:sp>
      </p:grpSp>
      <p:pic>
        <p:nvPicPr>
          <p:cNvPr id="17" name="그림 16">
            <a:extLst>
              <a:ext uri="{FF2B5EF4-FFF2-40B4-BE49-F238E27FC236}">
                <a16:creationId xmlns:a16="http://schemas.microsoft.com/office/drawing/2014/main" id="{9B28DE8E-FC17-44B9-8F08-40A081914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7" y="3302427"/>
            <a:ext cx="2814478" cy="281447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A698DD2-8B17-43FC-A06B-D334196DB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2663">
            <a:off x="1943528" y="2826811"/>
            <a:ext cx="1532074" cy="1532074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6986BFEB-91EC-4F41-B607-454D80E2C40F}"/>
              </a:ext>
            </a:extLst>
          </p:cNvPr>
          <p:cNvGrpSpPr/>
          <p:nvPr/>
        </p:nvGrpSpPr>
        <p:grpSpPr>
          <a:xfrm>
            <a:off x="2959294" y="4388915"/>
            <a:ext cx="1533221" cy="1533221"/>
            <a:chOff x="2959294" y="4388915"/>
            <a:chExt cx="1533221" cy="1533221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70B497C-0AF3-483F-9AE2-FE63AD6BF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294" y="4388915"/>
              <a:ext cx="1533221" cy="153322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D0618D3-6AF6-4D0F-A87F-563467549611}"/>
                </a:ext>
              </a:extLst>
            </p:cNvPr>
            <p:cNvSpPr txBox="1"/>
            <p:nvPr/>
          </p:nvSpPr>
          <p:spPr>
            <a:xfrm>
              <a:off x="3388372" y="4709666"/>
              <a:ext cx="6319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b="1" dirty="0">
                  <a:latin typeface="+mn-ea"/>
                  <a:ea typeface="+mn-ea"/>
                </a:rPr>
                <a:t>119</a:t>
              </a:r>
              <a:endParaRPr lang="ko-KR" altLang="en-US" sz="2000" b="1" dirty="0">
                <a:latin typeface="+mn-ea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343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9" y="1009580"/>
            <a:ext cx="4194842" cy="48388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5389" y="169839"/>
            <a:ext cx="4701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안전할까</a:t>
            </a:r>
            <a:r>
              <a:rPr lang="en-US" altLang="ko-KR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도로안전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43594" y="1009580"/>
            <a:ext cx="691978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주변 위험 상황에 대한 인식이 부족해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교통사고가 많이 발생하는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초등학교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1~2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학생들에게 다양한 상황에서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지켜야 할 교통안전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규칙을 바르게 알려주는 카드게임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신호등과 교통 표지판에 대한 개념정립이 부족한 아이들에게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게임을 통한 다양한 상황을 시뮬레이션 학습해 볼 수 있음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퀴즈게임 멀티미디어 활용이 가능함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초등학교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안전한 생활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우리모두 교통안전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길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 규칙을 지켜요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ko-KR" altLang="en-US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초등학교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학년 안전한 생활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교통안전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이렇게 실천해요 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자전거를 안전하게 타요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ko-KR" altLang="en-US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 예절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도보 안전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표지판 교육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장비 교육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교통 위반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사고 후 응급처치</a:t>
            </a:r>
          </a:p>
        </p:txBody>
      </p:sp>
      <p:cxnSp>
        <p:nvCxnSpPr>
          <p:cNvPr id="6" name="직선 연결선 5"/>
          <p:cNvCxnSpPr/>
          <p:nvPr/>
        </p:nvCxnSpPr>
        <p:spPr>
          <a:xfrm rot="5400000">
            <a:off x="862758" y="-98782"/>
            <a:ext cx="0" cy="5305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9768408" y="4509120"/>
            <a:ext cx="27596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교과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생활 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체육 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계기교육 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범교과</a:t>
            </a: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2319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3429526-5533-4C27-BDC2-DE142686ECA1}"/>
              </a:ext>
            </a:extLst>
          </p:cNvPr>
          <p:cNvGrpSpPr/>
          <p:nvPr/>
        </p:nvGrpSpPr>
        <p:grpSpPr>
          <a:xfrm>
            <a:off x="4225506" y="490492"/>
            <a:ext cx="3740988" cy="654296"/>
            <a:chOff x="3925317" y="887667"/>
            <a:chExt cx="3740988" cy="6542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C8B6-2CB9-4A79-A5E5-5AE54C3FD223}"/>
                </a:ext>
              </a:extLst>
            </p:cNvPr>
            <p:cNvSpPr txBox="1"/>
            <p:nvPr/>
          </p:nvSpPr>
          <p:spPr>
            <a:xfrm>
              <a:off x="5617458" y="952945"/>
              <a:ext cx="2048847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latin typeface="+mj-ea"/>
                  <a:ea typeface="+mj-ea"/>
                </a:rPr>
                <a:t>영역 문제</a:t>
              </a:r>
              <a:endParaRPr lang="en-US" altLang="ko-KR" sz="2800" b="1" dirty="0">
                <a:latin typeface="+mj-ea"/>
                <a:ea typeface="+mj-ea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87BF1E1-28B3-4D1F-A28D-84A4068292C2}"/>
                </a:ext>
              </a:extLst>
            </p:cNvPr>
            <p:cNvSpPr/>
            <p:nvPr/>
          </p:nvSpPr>
          <p:spPr>
            <a:xfrm>
              <a:off x="3925317" y="887667"/>
              <a:ext cx="1883220" cy="654296"/>
            </a:xfrm>
            <a:prstGeom prst="roundRect">
              <a:avLst>
                <a:gd name="adj" fmla="val 50000"/>
              </a:avLst>
            </a:prstGeom>
            <a:solidFill>
              <a:srgbClr val="408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/>
                <a:t>도로안전</a:t>
              </a: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A20CED81-DF13-4ABC-AF34-985719F61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0" y="490492"/>
            <a:ext cx="1154431" cy="115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9065B0-5594-4BF8-BE73-DA57933BAF2A}"/>
              </a:ext>
            </a:extLst>
          </p:cNvPr>
          <p:cNvSpPr txBox="1"/>
          <p:nvPr/>
        </p:nvSpPr>
        <p:spPr>
          <a:xfrm>
            <a:off x="7618139" y="3532446"/>
            <a:ext cx="4032158" cy="707886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A. </a:t>
            </a:r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교통안전표지판은 모든 사람이 지켜야 하는 규칙입니다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3F16A-7982-4176-9FE7-58895625B01F}"/>
              </a:ext>
            </a:extLst>
          </p:cNvPr>
          <p:cNvSpPr txBox="1"/>
          <p:nvPr/>
        </p:nvSpPr>
        <p:spPr>
          <a:xfrm>
            <a:off x="7607393" y="4900101"/>
            <a:ext cx="4249248" cy="1015663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B. </a:t>
            </a:r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아니요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 </a:t>
            </a:r>
          </a:p>
          <a:p>
            <a:pPr algn="ctr"/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교통안전표지판은</a:t>
            </a:r>
            <a:endParaRPr lang="en-US" altLang="ko-KR" sz="20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자동차만 지키는 것입니다</a:t>
            </a:r>
            <a:r>
              <a:rPr lang="en-US" altLang="ko-KR" sz="20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160276" y="1318228"/>
            <a:ext cx="8206371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자전거를 탈 때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  <a:r>
              <a:rPr lang="en-US" altLang="ko-KR" sz="28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‘</a:t>
            </a:r>
            <a:r>
              <a:rPr lang="ko-KR" altLang="en-US" sz="28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진입금지</a:t>
            </a:r>
            <a:r>
              <a:rPr lang="en-US" altLang="ko-KR" sz="28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‘</a:t>
            </a:r>
          </a:p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표지판을 꼭 지켜야 할까요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sp>
        <p:nvSpPr>
          <p:cNvPr id="25" name="원형: 비어 있음 24">
            <a:extLst>
              <a:ext uri="{FF2B5EF4-FFF2-40B4-BE49-F238E27FC236}">
                <a16:creationId xmlns:a16="http://schemas.microsoft.com/office/drawing/2014/main" id="{0623B6E8-39AB-4F5B-8B96-4EFA40D8B2E0}"/>
              </a:ext>
            </a:extLst>
          </p:cNvPr>
          <p:cNvSpPr/>
          <p:nvPr/>
        </p:nvSpPr>
        <p:spPr>
          <a:xfrm>
            <a:off x="9067703" y="3037478"/>
            <a:ext cx="1663984" cy="1697822"/>
          </a:xfrm>
          <a:prstGeom prst="donut">
            <a:avLst>
              <a:gd name="adj" fmla="val 11217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567FD9FC-6450-43BA-8689-12C2B2CED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593"/>
          <a:stretch/>
        </p:blipFill>
        <p:spPr>
          <a:xfrm>
            <a:off x="4409723" y="2563960"/>
            <a:ext cx="3068268" cy="3721135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AEA2211F-CA7D-4B85-B6F9-32EE2E422DC1}"/>
              </a:ext>
            </a:extLst>
          </p:cNvPr>
          <p:cNvGrpSpPr/>
          <p:nvPr/>
        </p:nvGrpSpPr>
        <p:grpSpPr>
          <a:xfrm>
            <a:off x="898303" y="3282419"/>
            <a:ext cx="3245335" cy="2434001"/>
            <a:chOff x="1524000" y="0"/>
            <a:chExt cx="9144000" cy="685800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04807B6-70F7-4D4B-BE30-5E5EDA055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6ED13570-C376-4A31-8803-FF0D2851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979" l="0" r="96766">
                          <a14:foregroundMark x1="40057" y1="45513" x2="40057" y2="45513"/>
                          <a14:foregroundMark x1="64188" y1="48909" x2="64188" y2="48909"/>
                          <a14:foregroundMark x1="64390" y1="48666" x2="64390" y2="48666"/>
                          <a14:foregroundMark x1="63137" y1="22838" x2="63137" y2="22838"/>
                          <a14:foregroundMark x1="63137" y1="22838" x2="63137" y2="22838"/>
                          <a14:foregroundMark x1="63137" y1="22838" x2="63137" y2="22838"/>
                          <a14:foregroundMark x1="63137" y1="22838" x2="63137" y2="22838"/>
                          <a14:foregroundMark x1="63137" y1="22838" x2="63137" y2="22838"/>
                          <a14:foregroundMark x1="70736" y1="27728" x2="70736" y2="27728"/>
                          <a14:foregroundMark x1="71787" y1="29224" x2="72838" y2="30679"/>
                          <a14:foregroundMark x1="90420" y1="91229" x2="95513" y2="97575"/>
                          <a14:foregroundMark x1="63339" y1="50162" x2="63339" y2="50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916" y="1523363"/>
              <a:ext cx="1844824" cy="1844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301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4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5846" y="169839"/>
            <a:ext cx="3676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안전할까</a:t>
            </a:r>
            <a:r>
              <a:rPr lang="en-US" altLang="ko-KR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3119" y="1009580"/>
            <a:ext cx="706265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‘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생활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교과목 외에도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바른 생활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 측면에서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일상생활에서 지켜야 할 도덕적 규칙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자연환경을 생각하는 마음을 길러주는 카드게임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일상생활에서 쉽게 깨닫기 어려운 자연의 중요함을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곤충에서부터 재활용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에너지 절약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등의 예시를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통해 쉽게 배울 수 있음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퀴즈게임 멀티미디어 활용이 가능함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algn="just" fontAlgn="base"/>
            <a:endParaRPr lang="en-US" altLang="ko-KR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/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차시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수업 연계 가능 </a:t>
            </a: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/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환경을 지켜야 하는 이유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=&gt;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환경을 지킬 수 있는 구체적 습관 교육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 다양성 편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지구의 다양한 생물들이 어떻게 살아가는지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어떻게 보호해야 하는지 학습</a:t>
            </a: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altLang="ko-KR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지속가능개발편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지구 보호를 위해 우리가 할 수 있는 구체적인 행동과 노력을 학습</a:t>
            </a:r>
          </a:p>
        </p:txBody>
      </p:sp>
      <p:cxnSp>
        <p:nvCxnSpPr>
          <p:cNvPr id="6" name="직선 연결선 5"/>
          <p:cNvCxnSpPr/>
          <p:nvPr/>
        </p:nvCxnSpPr>
        <p:spPr>
          <a:xfrm rot="5400000">
            <a:off x="862758" y="-98782"/>
            <a:ext cx="0" cy="5305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4853119" y="5589240"/>
            <a:ext cx="275966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교과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초등학교 과학 </a:t>
            </a:r>
            <a:endParaRPr lang="en-US" altLang="ko-KR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환경 교육 </a:t>
            </a:r>
            <a:r>
              <a:rPr lang="en-US" altLang="ko-KR" sz="1100" dirty="0">
                <a:solidFill>
                  <a:srgbClr val="000000"/>
                </a:solidFill>
                <a:latin typeface="Arial" panose="020B0604020202020204" pitchFamily="34" charset="0"/>
              </a:rPr>
              <a:t>(</a:t>
            </a:r>
            <a:r>
              <a:rPr lang="ko-KR" altLang="en-US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범교과</a:t>
            </a:r>
            <a:r>
              <a:rPr lang="ko-KR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 교육</a:t>
            </a:r>
            <a:r>
              <a:rPr lang="en-US" altLang="ko-KR" sz="1100" dirty="0">
                <a:solidFill>
                  <a:srgbClr val="000000"/>
                </a:solidFill>
                <a:latin typeface="Arial" panose="020B0604020202020204" pitchFamily="34" charset="0"/>
              </a:rPr>
              <a:t>) </a:t>
            </a:r>
          </a:p>
          <a:p>
            <a:pPr marL="285750" indent="-285750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환경 동아리 활동</a:t>
            </a:r>
            <a:endParaRPr lang="en-US" altLang="ko-KR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t>계기 교육</a:t>
            </a:r>
            <a:endParaRPr lang="ko-KR" altLang="en-US" sz="11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9" y="1009580"/>
            <a:ext cx="4194842" cy="483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5917647" y="555770"/>
            <a:ext cx="2048847" cy="52322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latin typeface="+mj-ea"/>
                <a:ea typeface="+mj-ea"/>
              </a:rPr>
              <a:t>영역 문제</a:t>
            </a:r>
            <a:endParaRPr lang="en-US" altLang="ko-KR" sz="2800" b="1" dirty="0">
              <a:latin typeface="+mj-ea"/>
              <a:ea typeface="+mj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20CED81-DF13-4ABC-AF34-985719F61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0" y="490492"/>
            <a:ext cx="1154431" cy="115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9065B0-5594-4BF8-BE73-DA57933BAF2A}"/>
              </a:ext>
            </a:extLst>
          </p:cNvPr>
          <p:cNvSpPr txBox="1"/>
          <p:nvPr/>
        </p:nvSpPr>
        <p:spPr>
          <a:xfrm>
            <a:off x="7528138" y="2867050"/>
            <a:ext cx="3686787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A.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생산하는 종이의 품질이 좋아집니다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160276" y="1318228"/>
            <a:ext cx="8206371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종이와 종이상자들을 재활용하면 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지구에 어떤 도움이 될까요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3B25D3-1B66-4275-85B1-D56EBA4A5494}"/>
              </a:ext>
            </a:extLst>
          </p:cNvPr>
          <p:cNvSpPr txBox="1"/>
          <p:nvPr/>
        </p:nvSpPr>
        <p:spPr>
          <a:xfrm>
            <a:off x="7528138" y="4493806"/>
            <a:ext cx="4111412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B.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벌목을 방지하여 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삼림 파괴를 예방합니다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0ABCBC2B-EABC-4C29-A874-68A4B445D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" b="38380"/>
          <a:stretch/>
        </p:blipFill>
        <p:spPr>
          <a:xfrm>
            <a:off x="4331935" y="2525186"/>
            <a:ext cx="2918830" cy="3566875"/>
          </a:xfrm>
          <a:prstGeom prst="rect">
            <a:avLst/>
          </a:prstGeom>
        </p:spPr>
      </p:pic>
      <p:sp>
        <p:nvSpPr>
          <p:cNvPr id="25" name="원형: 비어 있음 24">
            <a:extLst>
              <a:ext uri="{FF2B5EF4-FFF2-40B4-BE49-F238E27FC236}">
                <a16:creationId xmlns:a16="http://schemas.microsoft.com/office/drawing/2014/main" id="{0623B6E8-39AB-4F5B-8B96-4EFA40D8B2E0}"/>
              </a:ext>
            </a:extLst>
          </p:cNvPr>
          <p:cNvSpPr/>
          <p:nvPr/>
        </p:nvSpPr>
        <p:spPr>
          <a:xfrm>
            <a:off x="8741801" y="4186664"/>
            <a:ext cx="1663984" cy="1697822"/>
          </a:xfrm>
          <a:prstGeom prst="donut">
            <a:avLst>
              <a:gd name="adj" fmla="val 11217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B14BF6-EB78-45EF-8695-B35FC7B564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71" y="2511573"/>
            <a:ext cx="3638477" cy="3638477"/>
          </a:xfrm>
          <a:prstGeom prst="rect">
            <a:avLst/>
          </a:prstGeom>
        </p:spPr>
      </p:pic>
      <p:sp>
        <p:nvSpPr>
          <p:cNvPr id="30" name="사각형: 둥근 모서리 29">
            <a:extLst>
              <a:ext uri="{FF2B5EF4-FFF2-40B4-BE49-F238E27FC236}">
                <a16:creationId xmlns:a16="http://schemas.microsoft.com/office/drawing/2014/main" id="{C9A60822-BDE0-4C45-B648-7FF7BA861601}"/>
              </a:ext>
            </a:extLst>
          </p:cNvPr>
          <p:cNvSpPr/>
          <p:nvPr/>
        </p:nvSpPr>
        <p:spPr>
          <a:xfrm>
            <a:off x="4212780" y="502074"/>
            <a:ext cx="1883220" cy="654296"/>
          </a:xfrm>
          <a:prstGeom prst="roundRect">
            <a:avLst>
              <a:gd name="adj" fmla="val 50000"/>
            </a:avLst>
          </a:prstGeom>
          <a:solidFill>
            <a:srgbClr val="0F7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/>
              <a:t>환경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37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 animBg="1"/>
      <p:bldP spid="14" grpId="0" animBg="1"/>
      <p:bldP spid="28" grpId="0" animBg="1"/>
      <p:bldP spid="25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9" y="1009580"/>
            <a:ext cx="4194842" cy="48388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0160" y="169839"/>
            <a:ext cx="52148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안전할까</a:t>
            </a:r>
            <a:r>
              <a:rPr lang="en-US" altLang="ko-KR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생물다양성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53119" y="1009580"/>
            <a:ext cx="691978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멸종된 동물에서부터 자연이 주는 다양한 혜택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및 위험을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한 번에 배울 수 있는 카드게임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457200" indent="-457200">
              <a:buAutoNum type="arabicParenR"/>
            </a:pP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2) 2008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프랑스 </a:t>
            </a:r>
            <a:r>
              <a:rPr lang="ko-KR" altLang="en-US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지속가능한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개발 환경부 인증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2010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유네스코 인증게임으로 중요하지만 교육에 소홀한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환경에 대한 올바른 인식을 길러주는 데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도움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퀴즈게임 멀티미디어 활용이 가능함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생태계와 상호작용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생물 요소와 </a:t>
            </a:r>
            <a:r>
              <a:rPr lang="ko-KR" altLang="en-US" sz="14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비생물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요소 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 요인이 생물에 미치는 영향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생태계의 구조와 기능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먹이 사슬과 먹이 그물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생태계 평형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 오염이 생물에 미치는 영향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생태계 보전을 위한 노력</a:t>
            </a:r>
          </a:p>
        </p:txBody>
      </p:sp>
      <p:cxnSp>
        <p:nvCxnSpPr>
          <p:cNvPr id="6" name="직선 연결선 5"/>
          <p:cNvCxnSpPr/>
          <p:nvPr/>
        </p:nvCxnSpPr>
        <p:spPr>
          <a:xfrm rot="5400000">
            <a:off x="862758" y="-98782"/>
            <a:ext cx="0" cy="5305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4958762" y="5041453"/>
            <a:ext cx="275966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교과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초등학교 과학 </a:t>
            </a: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 교육 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범교과</a:t>
            </a: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환경 동아리 활동</a:t>
            </a: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계기 교육</a:t>
            </a:r>
          </a:p>
        </p:txBody>
      </p:sp>
    </p:spTree>
    <p:extLst>
      <p:ext uri="{BB962C8B-B14F-4D97-AF65-F5344CB8AC3E}">
        <p14:creationId xmlns:p14="http://schemas.microsoft.com/office/powerpoint/2010/main" val="597883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B6F55FAA-FD6E-4D60-9191-511AA2E2E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443"/>
          <a:stretch/>
        </p:blipFill>
        <p:spPr>
          <a:xfrm>
            <a:off x="4458232" y="2511573"/>
            <a:ext cx="2918830" cy="364356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BDB2FE3F-90E4-4006-81A3-7661070C9B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70337" r="75711" b="2422"/>
          <a:stretch/>
        </p:blipFill>
        <p:spPr>
          <a:xfrm>
            <a:off x="2870350" y="4239559"/>
            <a:ext cx="1659360" cy="1592033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3429526-5533-4C27-BDC2-DE142686ECA1}"/>
              </a:ext>
            </a:extLst>
          </p:cNvPr>
          <p:cNvGrpSpPr/>
          <p:nvPr/>
        </p:nvGrpSpPr>
        <p:grpSpPr>
          <a:xfrm>
            <a:off x="4225506" y="490492"/>
            <a:ext cx="3740988" cy="654296"/>
            <a:chOff x="3925317" y="887667"/>
            <a:chExt cx="3740988" cy="6542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C8B6-2CB9-4A79-A5E5-5AE54C3FD223}"/>
                </a:ext>
              </a:extLst>
            </p:cNvPr>
            <p:cNvSpPr txBox="1"/>
            <p:nvPr/>
          </p:nvSpPr>
          <p:spPr>
            <a:xfrm>
              <a:off x="5617458" y="952945"/>
              <a:ext cx="2048847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latin typeface="+mj-ea"/>
                  <a:ea typeface="+mj-ea"/>
                </a:rPr>
                <a:t>영역 문제</a:t>
              </a:r>
              <a:endParaRPr lang="en-US" altLang="ko-KR" sz="2800" b="1" dirty="0">
                <a:latin typeface="+mj-ea"/>
                <a:ea typeface="+mj-ea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87BF1E1-28B3-4D1F-A28D-84A4068292C2}"/>
                </a:ext>
              </a:extLst>
            </p:cNvPr>
            <p:cNvSpPr/>
            <p:nvPr/>
          </p:nvSpPr>
          <p:spPr>
            <a:xfrm>
              <a:off x="3925317" y="887667"/>
              <a:ext cx="1883220" cy="654296"/>
            </a:xfrm>
            <a:prstGeom prst="roundRect">
              <a:avLst>
                <a:gd name="adj" fmla="val 50000"/>
              </a:avLst>
            </a:prstGeom>
            <a:solidFill>
              <a:srgbClr val="0484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/>
                <a:t>생물다양성</a:t>
              </a: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A20CED81-DF13-4ABC-AF34-985719F615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0" y="490492"/>
            <a:ext cx="1154431" cy="115443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69DD951-EDA9-474A-8B8A-214D3C1DED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9" r="22438"/>
          <a:stretch/>
        </p:blipFill>
        <p:spPr>
          <a:xfrm>
            <a:off x="977074" y="3307229"/>
            <a:ext cx="2068529" cy="28073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9065B0-5594-4BF8-BE73-DA57933BAF2A}"/>
              </a:ext>
            </a:extLst>
          </p:cNvPr>
          <p:cNvSpPr txBox="1"/>
          <p:nvPr/>
        </p:nvSpPr>
        <p:spPr>
          <a:xfrm>
            <a:off x="7607393" y="3282419"/>
            <a:ext cx="2759254" cy="52322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A.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다리</a:t>
            </a:r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3F16A-7982-4176-9FE7-58895625B01F}"/>
              </a:ext>
            </a:extLst>
          </p:cNvPr>
          <p:cNvSpPr txBox="1"/>
          <p:nvPr/>
        </p:nvSpPr>
        <p:spPr>
          <a:xfrm>
            <a:off x="7607393" y="4900100"/>
            <a:ext cx="2759254" cy="52322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B. 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피부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160276" y="1318228"/>
            <a:ext cx="8206371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연구원들이 감염을 치료할 수 있는 물질을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찾아낸 </a:t>
            </a:r>
            <a:r>
              <a:rPr lang="ko-KR" altLang="en-US" sz="2800" dirty="0">
                <a:solidFill>
                  <a:srgbClr val="038A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개구리의 부위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는 어디일까요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sp>
        <p:nvSpPr>
          <p:cNvPr id="25" name="원형: 비어 있음 24">
            <a:extLst>
              <a:ext uri="{FF2B5EF4-FFF2-40B4-BE49-F238E27FC236}">
                <a16:creationId xmlns:a16="http://schemas.microsoft.com/office/drawing/2014/main" id="{0623B6E8-39AB-4F5B-8B96-4EFA40D8B2E0}"/>
              </a:ext>
            </a:extLst>
          </p:cNvPr>
          <p:cNvSpPr/>
          <p:nvPr/>
        </p:nvSpPr>
        <p:spPr>
          <a:xfrm>
            <a:off x="8184232" y="4344866"/>
            <a:ext cx="1663984" cy="1697822"/>
          </a:xfrm>
          <a:prstGeom prst="donut">
            <a:avLst>
              <a:gd name="adj" fmla="val 11217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09" y="1009580"/>
            <a:ext cx="4194842" cy="48329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5846" y="169839"/>
            <a:ext cx="3676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안전할까</a:t>
            </a:r>
            <a:r>
              <a:rPr lang="en-US" altLang="ko-KR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40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2169" y="1009580"/>
            <a:ext cx="691978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식습관에 대한 자아형성이 중요한 시기에 몸에 좋은 식단과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운동에 대한 올바른 인식 형성에 도움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2) 2008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프랑스 </a:t>
            </a:r>
            <a:r>
              <a:rPr lang="ko-KR" altLang="en-US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지속가능한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개발 환경부 인증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2010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PNNS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마크 </a:t>
            </a:r>
            <a:r>
              <a:rPr lang="en-US" altLang="ko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국민건강영양프로그램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획득한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 뿐 아니라 건강에 대한 경각심을 일깨워 줌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3) 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퀴즈게임 멀티미디어 활용이 가능함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우리가 먹는 음식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음식물을 먹는 이유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매일 먹으면 좋은 음식의 종류와 이유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자주 먹지 말아야 하는 음식 종류와 이유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음식을 소중히 여기는 태도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ko-KR" altLang="en-US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오감으로 맛보아요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오감의 종류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맛 표현 방법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다양한 맛의 종류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ko-KR" altLang="en-US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채소와 친해져요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채소를 먹는 이유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여러가지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채소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채소의 맛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ko-KR" altLang="en-US" sz="1400" b="1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올바른 간식 습관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간식의 의미와 기능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건강에 좋은 간식 </a:t>
            </a:r>
            <a:r>
              <a:rPr lang="en-US" altLang="ko-KR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400" b="1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건강하고 안전한 간식 습관</a:t>
            </a:r>
          </a:p>
        </p:txBody>
      </p:sp>
      <p:cxnSp>
        <p:nvCxnSpPr>
          <p:cNvPr id="6" name="직선 연결선 5"/>
          <p:cNvCxnSpPr/>
          <p:nvPr/>
        </p:nvCxnSpPr>
        <p:spPr>
          <a:xfrm rot="5400000">
            <a:off x="862758" y="-98782"/>
            <a:ext cx="0" cy="530500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/>
          <p:cNvSpPr/>
          <p:nvPr/>
        </p:nvSpPr>
        <p:spPr>
          <a:xfrm>
            <a:off x="4872169" y="5589240"/>
            <a:ext cx="27596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관련 교과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안전한 생활 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영양교육 </a:t>
            </a:r>
            <a:endParaRPr lang="en-US" altLang="ko-KR" sz="110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indent="-285750" algn="just">
              <a:buFontTx/>
              <a:buChar char="-"/>
            </a:pP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계기교육 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10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범교과</a:t>
            </a:r>
            <a:r>
              <a:rPr lang="ko-KR" altLang="en-US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교육</a:t>
            </a:r>
            <a:r>
              <a:rPr lang="en-US" altLang="ko-KR" sz="110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67273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4010457" y="1700809"/>
            <a:ext cx="41710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6000" dirty="0">
                <a:latin typeface="HY헤드라인M" pitchFamily="18" charset="-127"/>
                <a:ea typeface="HY헤드라인M" pitchFamily="18" charset="-127"/>
              </a:rPr>
              <a:t>게임 설명</a:t>
            </a:r>
            <a:endParaRPr lang="ko-KR" altLang="en-US" sz="8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94" y="260648"/>
            <a:ext cx="95141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0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53429526-5533-4C27-BDC2-DE142686ECA1}"/>
              </a:ext>
            </a:extLst>
          </p:cNvPr>
          <p:cNvGrpSpPr/>
          <p:nvPr/>
        </p:nvGrpSpPr>
        <p:grpSpPr>
          <a:xfrm>
            <a:off x="4225506" y="490492"/>
            <a:ext cx="3740988" cy="654296"/>
            <a:chOff x="3925317" y="887667"/>
            <a:chExt cx="3740988" cy="6542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C8B6-2CB9-4A79-A5E5-5AE54C3FD223}"/>
                </a:ext>
              </a:extLst>
            </p:cNvPr>
            <p:cNvSpPr txBox="1"/>
            <p:nvPr/>
          </p:nvSpPr>
          <p:spPr>
            <a:xfrm>
              <a:off x="5617458" y="952945"/>
              <a:ext cx="2048847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latin typeface="+mj-ea"/>
                  <a:ea typeface="+mj-ea"/>
                </a:rPr>
                <a:t>영역 문제</a:t>
              </a:r>
              <a:endParaRPr lang="en-US" altLang="ko-KR" sz="2800" b="1" dirty="0">
                <a:latin typeface="+mj-ea"/>
                <a:ea typeface="+mj-ea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487BF1E1-28B3-4D1F-A28D-84A4068292C2}"/>
                </a:ext>
              </a:extLst>
            </p:cNvPr>
            <p:cNvSpPr/>
            <p:nvPr/>
          </p:nvSpPr>
          <p:spPr>
            <a:xfrm>
              <a:off x="3925317" y="887667"/>
              <a:ext cx="1883220" cy="654296"/>
            </a:xfrm>
            <a:prstGeom prst="roundRect">
              <a:avLst>
                <a:gd name="adj" fmla="val 50000"/>
              </a:avLst>
            </a:prstGeom>
            <a:solidFill>
              <a:srgbClr val="9538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b="1" dirty="0"/>
                <a:t>영양</a:t>
              </a:r>
            </a:p>
          </p:txBody>
        </p:sp>
      </p:grpSp>
      <p:pic>
        <p:nvPicPr>
          <p:cNvPr id="16" name="그림 15">
            <a:extLst>
              <a:ext uri="{FF2B5EF4-FFF2-40B4-BE49-F238E27FC236}">
                <a16:creationId xmlns:a16="http://schemas.microsoft.com/office/drawing/2014/main" id="{A20CED81-DF13-4ABC-AF34-985719F61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0" y="490492"/>
            <a:ext cx="1154431" cy="115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9065B0-5594-4BF8-BE73-DA57933BAF2A}"/>
              </a:ext>
            </a:extLst>
          </p:cNvPr>
          <p:cNvSpPr txBox="1"/>
          <p:nvPr/>
        </p:nvSpPr>
        <p:spPr>
          <a:xfrm>
            <a:off x="7607393" y="3282419"/>
            <a:ext cx="2759254" cy="52322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A. ½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리터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3F16A-7982-4176-9FE7-58895625B01F}"/>
              </a:ext>
            </a:extLst>
          </p:cNvPr>
          <p:cNvSpPr txBox="1"/>
          <p:nvPr/>
        </p:nvSpPr>
        <p:spPr>
          <a:xfrm>
            <a:off x="7607393" y="4900100"/>
            <a:ext cx="2759254" cy="52322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B. 1</a:t>
            </a:r>
            <a:r>
              <a:rPr lang="ko-KR" altLang="en-US" sz="28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리터</a:t>
            </a:r>
            <a:endParaRPr lang="en-US" altLang="ko-KR" sz="28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160276" y="1318228"/>
            <a:ext cx="8206371" cy="52322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아이들은 하루에 </a:t>
            </a:r>
            <a:r>
              <a:rPr lang="ko-KR" altLang="en-US" sz="2800" dirty="0">
                <a:solidFill>
                  <a:schemeClr val="tx2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물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을 얼마나 마셔야 할까요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sp>
        <p:nvSpPr>
          <p:cNvPr id="25" name="원형: 비어 있음 24">
            <a:extLst>
              <a:ext uri="{FF2B5EF4-FFF2-40B4-BE49-F238E27FC236}">
                <a16:creationId xmlns:a16="http://schemas.microsoft.com/office/drawing/2014/main" id="{0623B6E8-39AB-4F5B-8B96-4EFA40D8B2E0}"/>
              </a:ext>
            </a:extLst>
          </p:cNvPr>
          <p:cNvSpPr/>
          <p:nvPr/>
        </p:nvSpPr>
        <p:spPr>
          <a:xfrm>
            <a:off x="8184232" y="4344866"/>
            <a:ext cx="1663984" cy="1697822"/>
          </a:xfrm>
          <a:prstGeom prst="donut">
            <a:avLst>
              <a:gd name="adj" fmla="val 11217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FCFB56B-EE80-470C-BD21-AE86F3A27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4" y="3276445"/>
            <a:ext cx="3686185" cy="2618441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E8C7EA-4EC9-404A-93BB-21D41CE5C9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37"/>
          <a:stretch/>
        </p:blipFill>
        <p:spPr>
          <a:xfrm>
            <a:off x="4355602" y="2371617"/>
            <a:ext cx="2974879" cy="39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3503712" y="1700808"/>
            <a:ext cx="50378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ko-KR" altLang="en-US" sz="6000" dirty="0">
                <a:latin typeface="HY헤드라인M" pitchFamily="18" charset="-127"/>
                <a:ea typeface="HY헤드라인M" pitchFamily="18" charset="-127"/>
              </a:rPr>
              <a:t>마무리 문제</a:t>
            </a:r>
            <a:r>
              <a:rPr lang="en-US" altLang="ko-KR" sz="6000" dirty="0">
                <a:latin typeface="HY헤드라인M" pitchFamily="18" charset="-127"/>
                <a:ea typeface="HY헤드라인M" pitchFamily="18" charset="-127"/>
              </a:rPr>
              <a:t>~!</a:t>
            </a:r>
            <a:endParaRPr lang="ko-KR" altLang="en-US" sz="8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94" y="260648"/>
            <a:ext cx="95141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타원 17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모서리가 둥근 직사각형 3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342652-12ED-4D7F-8BB3-53597DDF60C0}"/>
              </a:ext>
            </a:extLst>
          </p:cNvPr>
          <p:cNvSpPr txBox="1"/>
          <p:nvPr/>
        </p:nvSpPr>
        <p:spPr>
          <a:xfrm>
            <a:off x="8720720" y="4786194"/>
            <a:ext cx="2918830" cy="369332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endParaRPr lang="en-US" altLang="ko-KR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 rot="16200000">
            <a:off x="765652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 rot="16200000">
            <a:off x="909121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 rot="16200000">
            <a:off x="1052590" y="6410935"/>
            <a:ext cx="94593" cy="94593"/>
          </a:xfrm>
          <a:prstGeom prst="ellipse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직사각형 12"/>
          <p:cNvSpPr/>
          <p:nvPr/>
        </p:nvSpPr>
        <p:spPr>
          <a:xfrm>
            <a:off x="469105" y="6410934"/>
            <a:ext cx="252429" cy="94593"/>
          </a:xfrm>
          <a:prstGeom prst="roundRect">
            <a:avLst>
              <a:gd name="adj" fmla="val 50000"/>
            </a:avLst>
          </a:prstGeom>
          <a:solidFill>
            <a:srgbClr val="FCD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20CED81-DF13-4ABC-AF34-985719F61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70" y="490492"/>
            <a:ext cx="1154431" cy="115443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A9065B0-5594-4BF8-BE73-DA57933BAF2A}"/>
              </a:ext>
            </a:extLst>
          </p:cNvPr>
          <p:cNvSpPr txBox="1"/>
          <p:nvPr/>
        </p:nvSpPr>
        <p:spPr>
          <a:xfrm>
            <a:off x="7607393" y="3052012"/>
            <a:ext cx="3889207" cy="83099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marL="514350" indent="-514350" algn="l">
              <a:buAutoNum type="alphaUcPeriod"/>
            </a:pPr>
            <a:r>
              <a:rPr lang="ko-KR" altLang="en-US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방을 나갈 때는 불을 끕니다</a:t>
            </a:r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A3F16A-7982-4176-9FE7-58895625B01F}"/>
              </a:ext>
            </a:extLst>
          </p:cNvPr>
          <p:cNvSpPr txBox="1"/>
          <p:nvPr/>
        </p:nvSpPr>
        <p:spPr>
          <a:xfrm>
            <a:off x="7590415" y="4738267"/>
            <a:ext cx="4032156" cy="83099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l"/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B. </a:t>
            </a:r>
            <a:r>
              <a:rPr lang="ko-KR" altLang="en-US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광고가 나오는 동안에는 </a:t>
            </a:r>
            <a:endParaRPr lang="en-US" altLang="ko-KR" sz="2400" b="1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l"/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TV </a:t>
            </a:r>
            <a:r>
              <a:rPr lang="ko-KR" altLang="en-US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소리를 줄입니다</a:t>
            </a:r>
            <a:r>
              <a:rPr lang="en-US" altLang="ko-KR" sz="2400" b="1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AC8B6-2CB9-4A79-A5E5-5AE54C3FD223}"/>
              </a:ext>
            </a:extLst>
          </p:cNvPr>
          <p:cNvSpPr txBox="1"/>
          <p:nvPr/>
        </p:nvSpPr>
        <p:spPr>
          <a:xfrm>
            <a:off x="2160276" y="1318228"/>
            <a:ext cx="8206371" cy="954107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전기를 </a:t>
            </a:r>
            <a:r>
              <a:rPr lang="ko-KR" altLang="en-US" sz="2800" dirty="0">
                <a:solidFill>
                  <a:srgbClr val="FF66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절약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할 수 있는 </a:t>
            </a:r>
            <a:endParaRPr lang="en-US" altLang="ko-KR" sz="28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간단한 방법은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무엇일까요</a:t>
            </a:r>
            <a:r>
              <a:rPr lang="en-US" altLang="ko-KR" sz="2800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</a:p>
        </p:txBody>
      </p:sp>
      <p:sp>
        <p:nvSpPr>
          <p:cNvPr id="25" name="원형: 비어 있음 24">
            <a:extLst>
              <a:ext uri="{FF2B5EF4-FFF2-40B4-BE49-F238E27FC236}">
                <a16:creationId xmlns:a16="http://schemas.microsoft.com/office/drawing/2014/main" id="{0623B6E8-39AB-4F5B-8B96-4EFA40D8B2E0}"/>
              </a:ext>
            </a:extLst>
          </p:cNvPr>
          <p:cNvSpPr/>
          <p:nvPr/>
        </p:nvSpPr>
        <p:spPr>
          <a:xfrm>
            <a:off x="8717471" y="2580089"/>
            <a:ext cx="1663984" cy="1697822"/>
          </a:xfrm>
          <a:prstGeom prst="donut">
            <a:avLst>
              <a:gd name="adj" fmla="val 11217"/>
            </a:avLst>
          </a:prstGeom>
          <a:solidFill>
            <a:srgbClr val="FC44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3176A2B-4783-4AAA-A9E3-4D171C0BE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4" b="40187"/>
          <a:stretch/>
        </p:blipFill>
        <p:spPr>
          <a:xfrm>
            <a:off x="4371565" y="2478905"/>
            <a:ext cx="3063593" cy="368931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E70A5D6-971E-453D-B6E4-7F31E56CE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947" y="3352080"/>
            <a:ext cx="2482630" cy="2482630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58E5CB95-426C-42AA-9D0B-99AB8FCDCE5E}"/>
              </a:ext>
            </a:extLst>
          </p:cNvPr>
          <p:cNvGrpSpPr/>
          <p:nvPr/>
        </p:nvGrpSpPr>
        <p:grpSpPr>
          <a:xfrm>
            <a:off x="4212780" y="458304"/>
            <a:ext cx="3753714" cy="654296"/>
            <a:chOff x="4212780" y="458304"/>
            <a:chExt cx="3753714" cy="65429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C8B6-2CB9-4A79-A5E5-5AE54C3FD223}"/>
                </a:ext>
              </a:extLst>
            </p:cNvPr>
            <p:cNvSpPr txBox="1"/>
            <p:nvPr/>
          </p:nvSpPr>
          <p:spPr>
            <a:xfrm>
              <a:off x="5917647" y="555770"/>
              <a:ext cx="2048847" cy="523220"/>
            </a:xfrm>
            <a:prstGeom prst="rect">
              <a:avLst/>
            </a:prstGeom>
            <a:noFill/>
            <a:scene3d>
              <a:camera prst="obliqueTop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ko-KR" altLang="en-US" sz="2800" b="1" dirty="0">
                  <a:latin typeface="+mj-ea"/>
                  <a:ea typeface="+mj-ea"/>
                </a:rPr>
                <a:t>영역 문제</a:t>
              </a:r>
              <a:endParaRPr lang="en-US" altLang="ko-KR" sz="2800" b="1" dirty="0">
                <a:latin typeface="+mj-ea"/>
                <a:ea typeface="+mj-ea"/>
              </a:endParaRPr>
            </a:p>
          </p:txBody>
        </p:sp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1095CC65-1230-40EF-8B3F-F962153B58DE}"/>
                </a:ext>
              </a:extLst>
            </p:cNvPr>
            <p:cNvSpPr/>
            <p:nvPr/>
          </p:nvSpPr>
          <p:spPr>
            <a:xfrm>
              <a:off x="4212780" y="458304"/>
              <a:ext cx="1883220" cy="654296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400" b="1" dirty="0"/>
                <a:t>환경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48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542499" y="6002572"/>
            <a:ext cx="4944628" cy="790848"/>
            <a:chOff x="503300" y="6015310"/>
            <a:chExt cx="4944628" cy="790848"/>
          </a:xfrm>
        </p:grpSpPr>
        <p:sp>
          <p:nvSpPr>
            <p:cNvPr id="30" name="직사각형 29"/>
            <p:cNvSpPr/>
            <p:nvPr/>
          </p:nvSpPr>
          <p:spPr>
            <a:xfrm>
              <a:off x="623392" y="6015310"/>
              <a:ext cx="4824536" cy="7908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00" y="6054228"/>
              <a:ext cx="777023" cy="740851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464" y="6219087"/>
              <a:ext cx="3015488" cy="575992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2277075" y="329217"/>
            <a:ext cx="201622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카드 구성</a:t>
            </a:r>
          </a:p>
        </p:txBody>
      </p:sp>
      <p:pic>
        <p:nvPicPr>
          <p:cNvPr id="207" name="그림 206">
            <a:extLst>
              <a:ext uri="{FF2B5EF4-FFF2-40B4-BE49-F238E27FC236}">
                <a16:creationId xmlns:a16="http://schemas.microsoft.com/office/drawing/2014/main" id="{0EC80117-E8B2-4ECF-AC61-631C60BAC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" y="13092"/>
            <a:ext cx="1815873" cy="97777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68C90EC-01D1-4499-9B90-EFAE6A9C4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3210" y="0"/>
            <a:ext cx="3372787" cy="685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AB396BF-949C-475C-A6C3-A1523AB95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5456" y="1406156"/>
            <a:ext cx="2512083" cy="4628323"/>
          </a:xfrm>
          <a:prstGeom prst="rect">
            <a:avLst/>
          </a:prstGeom>
        </p:spPr>
      </p:pic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6FA5B3E3-8809-4FAD-B87F-E93BD7C2142C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3798494" y="4509120"/>
            <a:ext cx="4059144" cy="882796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6AD6C810-9DF5-4C86-9A5B-3FE153E4C9E7}"/>
              </a:ext>
            </a:extLst>
          </p:cNvPr>
          <p:cNvSpPr/>
          <p:nvPr/>
        </p:nvSpPr>
        <p:spPr>
          <a:xfrm>
            <a:off x="1262197" y="4365105"/>
            <a:ext cx="2512083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b="1">
              <a:solidFill>
                <a:schemeClr val="tx1"/>
              </a:solidFill>
            </a:endParaRP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C9041CE6-B10E-40B6-8841-511731CDBA3F}"/>
              </a:ext>
            </a:extLst>
          </p:cNvPr>
          <p:cNvCxnSpPr>
            <a:cxnSpLocks/>
            <a:endCxn id="68" idx="1"/>
          </p:cNvCxnSpPr>
          <p:nvPr/>
        </p:nvCxnSpPr>
        <p:spPr>
          <a:xfrm>
            <a:off x="3798494" y="1585302"/>
            <a:ext cx="4006417" cy="1282261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C389D1F4-C80E-4223-B491-CF3112D03970}"/>
              </a:ext>
            </a:extLst>
          </p:cNvPr>
          <p:cNvSpPr/>
          <p:nvPr/>
        </p:nvSpPr>
        <p:spPr>
          <a:xfrm>
            <a:off x="1262197" y="1441287"/>
            <a:ext cx="2512083" cy="36004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b="1">
              <a:solidFill>
                <a:schemeClr val="tx1"/>
              </a:solidFill>
            </a:endParaRPr>
          </a:p>
        </p:txBody>
      </p:sp>
      <p:cxnSp>
        <p:nvCxnSpPr>
          <p:cNvPr id="72" name="직선 연결선 71">
            <a:extLst>
              <a:ext uri="{FF2B5EF4-FFF2-40B4-BE49-F238E27FC236}">
                <a16:creationId xmlns:a16="http://schemas.microsoft.com/office/drawing/2014/main" id="{E0031B3A-B40D-452F-9D07-611AA835DF68}"/>
              </a:ext>
            </a:extLst>
          </p:cNvPr>
          <p:cNvCxnSpPr>
            <a:cxnSpLocks/>
          </p:cNvCxnSpPr>
          <p:nvPr/>
        </p:nvCxnSpPr>
        <p:spPr>
          <a:xfrm>
            <a:off x="3798494" y="4957550"/>
            <a:ext cx="696369" cy="20969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사각형: 둥근 모서리 72">
            <a:extLst>
              <a:ext uri="{FF2B5EF4-FFF2-40B4-BE49-F238E27FC236}">
                <a16:creationId xmlns:a16="http://schemas.microsoft.com/office/drawing/2014/main" id="{2C68CB44-1C09-4B40-B270-EF60D0345ED3}"/>
              </a:ext>
            </a:extLst>
          </p:cNvPr>
          <p:cNvSpPr/>
          <p:nvPr/>
        </p:nvSpPr>
        <p:spPr>
          <a:xfrm>
            <a:off x="1262197" y="4748539"/>
            <a:ext cx="2512083" cy="4599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b="1">
              <a:solidFill>
                <a:schemeClr val="tx1"/>
              </a:solidFill>
            </a:endParaRP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67CE31BE-25F4-41CC-91C1-20CAF62C8E41}"/>
              </a:ext>
            </a:extLst>
          </p:cNvPr>
          <p:cNvSpPr/>
          <p:nvPr/>
        </p:nvSpPr>
        <p:spPr>
          <a:xfrm>
            <a:off x="1244501" y="5267113"/>
            <a:ext cx="2512083" cy="45996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b="1">
              <a:solidFill>
                <a:schemeClr val="tx1"/>
              </a:solidFill>
            </a:endParaRPr>
          </a:p>
        </p:txBody>
      </p:sp>
      <p:cxnSp>
        <p:nvCxnSpPr>
          <p:cNvPr id="76" name="직선 연결선 75">
            <a:extLst>
              <a:ext uri="{FF2B5EF4-FFF2-40B4-BE49-F238E27FC236}">
                <a16:creationId xmlns:a16="http://schemas.microsoft.com/office/drawing/2014/main" id="{E3777669-3559-495C-B59B-6BC6477F76D5}"/>
              </a:ext>
            </a:extLst>
          </p:cNvPr>
          <p:cNvCxnSpPr>
            <a:cxnSpLocks/>
          </p:cNvCxnSpPr>
          <p:nvPr/>
        </p:nvCxnSpPr>
        <p:spPr>
          <a:xfrm>
            <a:off x="3798494" y="5467184"/>
            <a:ext cx="707677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왼쪽 중괄호 9">
            <a:extLst>
              <a:ext uri="{FF2B5EF4-FFF2-40B4-BE49-F238E27FC236}">
                <a16:creationId xmlns:a16="http://schemas.microsoft.com/office/drawing/2014/main" id="{988E15AB-4DE0-4F7F-B50B-142A32D55BBD}"/>
              </a:ext>
            </a:extLst>
          </p:cNvPr>
          <p:cNvSpPr/>
          <p:nvPr/>
        </p:nvSpPr>
        <p:spPr>
          <a:xfrm>
            <a:off x="7896200" y="1585302"/>
            <a:ext cx="720080" cy="2763420"/>
          </a:xfrm>
          <a:prstGeom prst="leftBrac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4E154E51-3B7D-4445-9AD3-4F2CBBE40129}"/>
              </a:ext>
            </a:extLst>
          </p:cNvPr>
          <p:cNvSpPr/>
          <p:nvPr/>
        </p:nvSpPr>
        <p:spPr>
          <a:xfrm>
            <a:off x="7752184" y="2814836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1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9" name="왼쪽 중괄호 78">
            <a:extLst>
              <a:ext uri="{FF2B5EF4-FFF2-40B4-BE49-F238E27FC236}">
                <a16:creationId xmlns:a16="http://schemas.microsoft.com/office/drawing/2014/main" id="{11C70B18-0736-4CD1-8044-983EA439B668}"/>
              </a:ext>
            </a:extLst>
          </p:cNvPr>
          <p:cNvSpPr/>
          <p:nvPr/>
        </p:nvSpPr>
        <p:spPr>
          <a:xfrm>
            <a:off x="7916712" y="4371098"/>
            <a:ext cx="720080" cy="2251989"/>
          </a:xfrm>
          <a:prstGeom prst="leftBrace">
            <a:avLst/>
          </a:prstGeom>
          <a:ln w="38100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46C5E825-C646-4198-87B7-A92DA5F1706E}"/>
              </a:ext>
            </a:extLst>
          </p:cNvPr>
          <p:cNvSpPr/>
          <p:nvPr/>
        </p:nvSpPr>
        <p:spPr>
          <a:xfrm>
            <a:off x="7804911" y="5339189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2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1" name="타원 70">
            <a:extLst>
              <a:ext uri="{FF2B5EF4-FFF2-40B4-BE49-F238E27FC236}">
                <a16:creationId xmlns:a16="http://schemas.microsoft.com/office/drawing/2014/main" id="{68C9F03F-2480-44BB-9F7A-5E1F1EB01C52}"/>
              </a:ext>
            </a:extLst>
          </p:cNvPr>
          <p:cNvSpPr/>
          <p:nvPr/>
        </p:nvSpPr>
        <p:spPr>
          <a:xfrm>
            <a:off x="4269034" y="4798499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3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75" name="타원 74">
            <a:extLst>
              <a:ext uri="{FF2B5EF4-FFF2-40B4-BE49-F238E27FC236}">
                <a16:creationId xmlns:a16="http://schemas.microsoft.com/office/drawing/2014/main" id="{AE74185C-8FC7-4F51-A6A1-D3CAEF941FA3}"/>
              </a:ext>
            </a:extLst>
          </p:cNvPr>
          <p:cNvSpPr/>
          <p:nvPr/>
        </p:nvSpPr>
        <p:spPr>
          <a:xfrm>
            <a:off x="4261892" y="5293526"/>
            <a:ext cx="360040" cy="36004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4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C222A8A7-763F-446D-ACA6-C42E97EDFB98}"/>
              </a:ext>
            </a:extLst>
          </p:cNvPr>
          <p:cNvSpPr/>
          <p:nvPr/>
        </p:nvSpPr>
        <p:spPr>
          <a:xfrm>
            <a:off x="5980705" y="2825463"/>
            <a:ext cx="1761001" cy="2955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상황소개</a:t>
            </a:r>
            <a:endParaRPr lang="en-US" altLang="ko-KR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4A9489E8-218F-4C99-84A4-3CDA7199F220}"/>
              </a:ext>
            </a:extLst>
          </p:cNvPr>
          <p:cNvSpPr/>
          <p:nvPr/>
        </p:nvSpPr>
        <p:spPr>
          <a:xfrm>
            <a:off x="6023992" y="5365723"/>
            <a:ext cx="1761001" cy="295525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구성원</a:t>
            </a:r>
            <a:endParaRPr lang="en-US" altLang="ko-KR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319C94D4-2552-42F9-9FEF-AA4839B31A49}"/>
              </a:ext>
            </a:extLst>
          </p:cNvPr>
          <p:cNvSpPr/>
          <p:nvPr/>
        </p:nvSpPr>
        <p:spPr>
          <a:xfrm>
            <a:off x="4650030" y="4851999"/>
            <a:ext cx="897344" cy="3065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질문</a:t>
            </a:r>
            <a:endParaRPr lang="en-US" altLang="ko-KR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89" name="사각형: 둥근 모서리 88">
            <a:extLst>
              <a:ext uri="{FF2B5EF4-FFF2-40B4-BE49-F238E27FC236}">
                <a16:creationId xmlns:a16="http://schemas.microsoft.com/office/drawing/2014/main" id="{ECED4167-30B0-4C4A-BEF1-859601D3E57F}"/>
              </a:ext>
            </a:extLst>
          </p:cNvPr>
          <p:cNvSpPr/>
          <p:nvPr/>
        </p:nvSpPr>
        <p:spPr>
          <a:xfrm>
            <a:off x="4650030" y="5313914"/>
            <a:ext cx="897344" cy="3065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정답</a:t>
            </a:r>
            <a:endParaRPr lang="en-US" altLang="ko-KR" b="1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2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/>
          <p:cNvGrpSpPr/>
          <p:nvPr/>
        </p:nvGrpSpPr>
        <p:grpSpPr>
          <a:xfrm>
            <a:off x="542499" y="6002572"/>
            <a:ext cx="4944628" cy="790848"/>
            <a:chOff x="503300" y="6015310"/>
            <a:chExt cx="4944628" cy="790848"/>
          </a:xfrm>
        </p:grpSpPr>
        <p:sp>
          <p:nvSpPr>
            <p:cNvPr id="30" name="직사각형 29"/>
            <p:cNvSpPr/>
            <p:nvPr/>
          </p:nvSpPr>
          <p:spPr>
            <a:xfrm>
              <a:off x="623392" y="6015310"/>
              <a:ext cx="4824536" cy="79084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2" name="그림 3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00" y="6054228"/>
              <a:ext cx="777023" cy="740851"/>
            </a:xfrm>
            <a:prstGeom prst="rect">
              <a:avLst/>
            </a:prstGeom>
          </p:spPr>
        </p:pic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464" y="6219087"/>
              <a:ext cx="3015488" cy="575992"/>
            </a:xfrm>
            <a:prstGeom prst="rect">
              <a:avLst/>
            </a:prstGeom>
          </p:spPr>
        </p:pic>
      </p:grpSp>
      <p:sp>
        <p:nvSpPr>
          <p:cNvPr id="2" name="직사각형 1"/>
          <p:cNvSpPr/>
          <p:nvPr/>
        </p:nvSpPr>
        <p:spPr>
          <a:xfrm>
            <a:off x="2277075" y="329217"/>
            <a:ext cx="201622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준비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418" y="5433420"/>
            <a:ext cx="1348921" cy="134892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1" y="4762388"/>
            <a:ext cx="1348921" cy="1348921"/>
          </a:xfrm>
          <a:prstGeom prst="rect">
            <a:avLst/>
          </a:prstGeom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92" y="733244"/>
            <a:ext cx="1348921" cy="1348921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9"/>
          <a:srcRect t="782"/>
          <a:stretch/>
        </p:blipFill>
        <p:spPr>
          <a:xfrm>
            <a:off x="627507" y="1133554"/>
            <a:ext cx="1304925" cy="141271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4228467" y="190823"/>
            <a:ext cx="734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플레이어에게 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7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장씩 나눠 준 다음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남은 카드는 더미를 만들어 둡니다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07" name="그림 206">
            <a:extLst>
              <a:ext uri="{FF2B5EF4-FFF2-40B4-BE49-F238E27FC236}">
                <a16:creationId xmlns:a16="http://schemas.microsoft.com/office/drawing/2014/main" id="{0EC80117-E8B2-4ECF-AC61-631C60BAC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" y="13092"/>
            <a:ext cx="1815873" cy="977778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E17C3089-FC09-47BD-B460-6A5321140921}"/>
              </a:ext>
            </a:extLst>
          </p:cNvPr>
          <p:cNvGrpSpPr/>
          <p:nvPr/>
        </p:nvGrpSpPr>
        <p:grpSpPr>
          <a:xfrm rot="8946809">
            <a:off x="1733874" y="2038298"/>
            <a:ext cx="2169064" cy="1211649"/>
            <a:chOff x="1550672" y="1892220"/>
            <a:chExt cx="2751343" cy="1536913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4C149453-F255-4A0F-887F-57FDC6147C15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13" name="사각형: 둥근 모서리 212">
              <a:extLst>
                <a:ext uri="{FF2B5EF4-FFF2-40B4-BE49-F238E27FC236}">
                  <a16:creationId xmlns:a16="http://schemas.microsoft.com/office/drawing/2014/main" id="{34D86959-39C9-481F-80A4-A23A45193137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14" name="사각형: 둥근 모서리 213">
              <a:extLst>
                <a:ext uri="{FF2B5EF4-FFF2-40B4-BE49-F238E27FC236}">
                  <a16:creationId xmlns:a16="http://schemas.microsoft.com/office/drawing/2014/main" id="{4124D0FC-FF2B-448E-9A98-1582C4A9966C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15" name="사각형: 둥근 모서리 214">
              <a:extLst>
                <a:ext uri="{FF2B5EF4-FFF2-40B4-BE49-F238E27FC236}">
                  <a16:creationId xmlns:a16="http://schemas.microsoft.com/office/drawing/2014/main" id="{12BAE9A9-4B87-4C2C-B395-0CE21E31C5FC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16" name="사각형: 둥근 모서리 215">
              <a:extLst>
                <a:ext uri="{FF2B5EF4-FFF2-40B4-BE49-F238E27FC236}">
                  <a16:creationId xmlns:a16="http://schemas.microsoft.com/office/drawing/2014/main" id="{6526A1F6-FB03-45D2-9549-4BF50201760D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17" name="사각형: 둥근 모서리 216">
              <a:extLst>
                <a:ext uri="{FF2B5EF4-FFF2-40B4-BE49-F238E27FC236}">
                  <a16:creationId xmlns:a16="http://schemas.microsoft.com/office/drawing/2014/main" id="{474FEE77-D20E-42C0-97CB-FCD99081F99F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18" name="사각형: 둥근 모서리 217">
              <a:extLst>
                <a:ext uri="{FF2B5EF4-FFF2-40B4-BE49-F238E27FC236}">
                  <a16:creationId xmlns:a16="http://schemas.microsoft.com/office/drawing/2014/main" id="{C3AFE506-CF38-45F2-BAF1-9F7D2E3CEE14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219" name="그룹 218">
            <a:extLst>
              <a:ext uri="{FF2B5EF4-FFF2-40B4-BE49-F238E27FC236}">
                <a16:creationId xmlns:a16="http://schemas.microsoft.com/office/drawing/2014/main" id="{B0A11314-128D-4676-AE60-5A15D0A1C305}"/>
              </a:ext>
            </a:extLst>
          </p:cNvPr>
          <p:cNvGrpSpPr/>
          <p:nvPr/>
        </p:nvGrpSpPr>
        <p:grpSpPr>
          <a:xfrm rot="12533221">
            <a:off x="7818909" y="2012996"/>
            <a:ext cx="2169064" cy="1211649"/>
            <a:chOff x="1550672" y="1892220"/>
            <a:chExt cx="2751343" cy="1536913"/>
          </a:xfrm>
        </p:grpSpPr>
        <p:sp>
          <p:nvSpPr>
            <p:cNvPr id="220" name="사각형: 둥근 모서리 219">
              <a:extLst>
                <a:ext uri="{FF2B5EF4-FFF2-40B4-BE49-F238E27FC236}">
                  <a16:creationId xmlns:a16="http://schemas.microsoft.com/office/drawing/2014/main" id="{18E6691F-BA0C-4AE7-92E5-43F15ED8858F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1" name="사각형: 둥근 모서리 220">
              <a:extLst>
                <a:ext uri="{FF2B5EF4-FFF2-40B4-BE49-F238E27FC236}">
                  <a16:creationId xmlns:a16="http://schemas.microsoft.com/office/drawing/2014/main" id="{3610B1BC-C622-47F5-B200-8E57E13D51C7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2" name="사각형: 둥근 모서리 221">
              <a:extLst>
                <a:ext uri="{FF2B5EF4-FFF2-40B4-BE49-F238E27FC236}">
                  <a16:creationId xmlns:a16="http://schemas.microsoft.com/office/drawing/2014/main" id="{5F3AC869-7AF1-4805-AD06-0879352B54C7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3" name="사각형: 둥근 모서리 222">
              <a:extLst>
                <a:ext uri="{FF2B5EF4-FFF2-40B4-BE49-F238E27FC236}">
                  <a16:creationId xmlns:a16="http://schemas.microsoft.com/office/drawing/2014/main" id="{BC2EA312-8F07-4C71-B941-33B9906AD9F5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4" name="사각형: 둥근 모서리 223">
              <a:extLst>
                <a:ext uri="{FF2B5EF4-FFF2-40B4-BE49-F238E27FC236}">
                  <a16:creationId xmlns:a16="http://schemas.microsoft.com/office/drawing/2014/main" id="{F31D02C4-37C4-4EF4-9A5A-A804B74A57B4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5" name="사각형: 둥근 모서리 224">
              <a:extLst>
                <a:ext uri="{FF2B5EF4-FFF2-40B4-BE49-F238E27FC236}">
                  <a16:creationId xmlns:a16="http://schemas.microsoft.com/office/drawing/2014/main" id="{03964B59-5D2A-49B9-BF07-B41558B516DC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6" name="사각형: 둥근 모서리 225">
              <a:extLst>
                <a:ext uri="{FF2B5EF4-FFF2-40B4-BE49-F238E27FC236}">
                  <a16:creationId xmlns:a16="http://schemas.microsoft.com/office/drawing/2014/main" id="{FCE9DE78-CC20-40DE-92F5-B604D5BD8D52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227" name="그룹 226">
            <a:extLst>
              <a:ext uri="{FF2B5EF4-FFF2-40B4-BE49-F238E27FC236}">
                <a16:creationId xmlns:a16="http://schemas.microsoft.com/office/drawing/2014/main" id="{FC1AC323-7A1E-4B34-9F13-5E270FA9E3DD}"/>
              </a:ext>
            </a:extLst>
          </p:cNvPr>
          <p:cNvGrpSpPr/>
          <p:nvPr/>
        </p:nvGrpSpPr>
        <p:grpSpPr>
          <a:xfrm rot="19635263">
            <a:off x="8004253" y="4683432"/>
            <a:ext cx="2169064" cy="1211649"/>
            <a:chOff x="1550672" y="1892220"/>
            <a:chExt cx="2751343" cy="1536913"/>
          </a:xfrm>
        </p:grpSpPr>
        <p:sp>
          <p:nvSpPr>
            <p:cNvPr id="228" name="사각형: 둥근 모서리 227">
              <a:extLst>
                <a:ext uri="{FF2B5EF4-FFF2-40B4-BE49-F238E27FC236}">
                  <a16:creationId xmlns:a16="http://schemas.microsoft.com/office/drawing/2014/main" id="{E67B7E8F-7ABE-49FF-8B23-D727FFC9ECEA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29" name="사각형: 둥근 모서리 228">
              <a:extLst>
                <a:ext uri="{FF2B5EF4-FFF2-40B4-BE49-F238E27FC236}">
                  <a16:creationId xmlns:a16="http://schemas.microsoft.com/office/drawing/2014/main" id="{E957FEDD-E91A-44A5-8D36-68624A46BE28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0" name="사각형: 둥근 모서리 229">
              <a:extLst>
                <a:ext uri="{FF2B5EF4-FFF2-40B4-BE49-F238E27FC236}">
                  <a16:creationId xmlns:a16="http://schemas.microsoft.com/office/drawing/2014/main" id="{BDE37B07-83B9-467E-814B-BE71B8F6D5C3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1" name="사각형: 둥근 모서리 230">
              <a:extLst>
                <a:ext uri="{FF2B5EF4-FFF2-40B4-BE49-F238E27FC236}">
                  <a16:creationId xmlns:a16="http://schemas.microsoft.com/office/drawing/2014/main" id="{99E3FAF3-C27E-487A-8365-17674D85DD42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2" name="사각형: 둥근 모서리 231">
              <a:extLst>
                <a:ext uri="{FF2B5EF4-FFF2-40B4-BE49-F238E27FC236}">
                  <a16:creationId xmlns:a16="http://schemas.microsoft.com/office/drawing/2014/main" id="{D11B18BB-8F54-42DE-A1DB-03E69D99758E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3" name="사각형: 둥근 모서리 232">
              <a:extLst>
                <a:ext uri="{FF2B5EF4-FFF2-40B4-BE49-F238E27FC236}">
                  <a16:creationId xmlns:a16="http://schemas.microsoft.com/office/drawing/2014/main" id="{5CBC37F2-E61A-4E5F-99A7-A5F58324FA4D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4" name="사각형: 둥근 모서리 233">
              <a:extLst>
                <a:ext uri="{FF2B5EF4-FFF2-40B4-BE49-F238E27FC236}">
                  <a16:creationId xmlns:a16="http://schemas.microsoft.com/office/drawing/2014/main" id="{B8D488F4-532D-4042-8847-632B74DED064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235" name="그룹 234">
            <a:extLst>
              <a:ext uri="{FF2B5EF4-FFF2-40B4-BE49-F238E27FC236}">
                <a16:creationId xmlns:a16="http://schemas.microsoft.com/office/drawing/2014/main" id="{A79B7085-ABD4-40DD-A6F1-12DCF26E2510}"/>
              </a:ext>
            </a:extLst>
          </p:cNvPr>
          <p:cNvGrpSpPr/>
          <p:nvPr/>
        </p:nvGrpSpPr>
        <p:grpSpPr>
          <a:xfrm rot="1716348">
            <a:off x="1880790" y="4501877"/>
            <a:ext cx="2169064" cy="1211649"/>
            <a:chOff x="1550672" y="1892220"/>
            <a:chExt cx="2751343" cy="1536913"/>
          </a:xfrm>
        </p:grpSpPr>
        <p:sp>
          <p:nvSpPr>
            <p:cNvPr id="236" name="사각형: 둥근 모서리 235">
              <a:extLst>
                <a:ext uri="{FF2B5EF4-FFF2-40B4-BE49-F238E27FC236}">
                  <a16:creationId xmlns:a16="http://schemas.microsoft.com/office/drawing/2014/main" id="{28A1FD08-1F9A-4B72-8B9B-A260DD0D45F2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7" name="사각형: 둥근 모서리 236">
              <a:extLst>
                <a:ext uri="{FF2B5EF4-FFF2-40B4-BE49-F238E27FC236}">
                  <a16:creationId xmlns:a16="http://schemas.microsoft.com/office/drawing/2014/main" id="{860BBF48-ED66-465F-AB71-F11A5C572450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8" name="사각형: 둥근 모서리 237">
              <a:extLst>
                <a:ext uri="{FF2B5EF4-FFF2-40B4-BE49-F238E27FC236}">
                  <a16:creationId xmlns:a16="http://schemas.microsoft.com/office/drawing/2014/main" id="{AB59A60E-0C33-461B-AE1A-94F2D5D9D488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39" name="사각형: 둥근 모서리 238">
              <a:extLst>
                <a:ext uri="{FF2B5EF4-FFF2-40B4-BE49-F238E27FC236}">
                  <a16:creationId xmlns:a16="http://schemas.microsoft.com/office/drawing/2014/main" id="{14EBD52B-1FA7-4928-9872-1148A80BA6E3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40" name="사각형: 둥근 모서리 239">
              <a:extLst>
                <a:ext uri="{FF2B5EF4-FFF2-40B4-BE49-F238E27FC236}">
                  <a16:creationId xmlns:a16="http://schemas.microsoft.com/office/drawing/2014/main" id="{2756CE15-954E-41E7-A90F-B5995E17E9FC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41" name="사각형: 둥근 모서리 240">
              <a:extLst>
                <a:ext uri="{FF2B5EF4-FFF2-40B4-BE49-F238E27FC236}">
                  <a16:creationId xmlns:a16="http://schemas.microsoft.com/office/drawing/2014/main" id="{A57674CC-B47C-4584-B1A3-2AEC2055B799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242" name="사각형: 둥근 모서리 241">
              <a:extLst>
                <a:ext uri="{FF2B5EF4-FFF2-40B4-BE49-F238E27FC236}">
                  <a16:creationId xmlns:a16="http://schemas.microsoft.com/office/drawing/2014/main" id="{30355173-54E4-469F-B2F9-D7D2BCC08EF0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sp>
        <p:nvSpPr>
          <p:cNvPr id="244" name="사각형: 둥근 모서리 243">
            <a:extLst>
              <a:ext uri="{FF2B5EF4-FFF2-40B4-BE49-F238E27FC236}">
                <a16:creationId xmlns:a16="http://schemas.microsoft.com/office/drawing/2014/main" id="{831315FB-6857-47EA-8FF7-4585399879C4}"/>
              </a:ext>
            </a:extLst>
          </p:cNvPr>
          <p:cNvSpPr/>
          <p:nvPr/>
        </p:nvSpPr>
        <p:spPr>
          <a:xfrm>
            <a:off x="5567465" y="3354636"/>
            <a:ext cx="595716" cy="98265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245" name="사각형: 둥근 모서리 244">
            <a:extLst>
              <a:ext uri="{FF2B5EF4-FFF2-40B4-BE49-F238E27FC236}">
                <a16:creationId xmlns:a16="http://schemas.microsoft.com/office/drawing/2014/main" id="{C8F6CC4C-91A5-4A14-BA09-DD9829031514}"/>
              </a:ext>
            </a:extLst>
          </p:cNvPr>
          <p:cNvSpPr/>
          <p:nvPr/>
        </p:nvSpPr>
        <p:spPr>
          <a:xfrm>
            <a:off x="5644793" y="3371342"/>
            <a:ext cx="595716" cy="98265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246" name="사각형: 둥근 모서리 245">
            <a:extLst>
              <a:ext uri="{FF2B5EF4-FFF2-40B4-BE49-F238E27FC236}">
                <a16:creationId xmlns:a16="http://schemas.microsoft.com/office/drawing/2014/main" id="{182B9095-A689-4F68-A1B0-BAFE5237D274}"/>
              </a:ext>
            </a:extLst>
          </p:cNvPr>
          <p:cNvSpPr/>
          <p:nvPr/>
        </p:nvSpPr>
        <p:spPr>
          <a:xfrm>
            <a:off x="5733683" y="3399540"/>
            <a:ext cx="595716" cy="98265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247" name="사각형: 둥근 모서리 246">
            <a:extLst>
              <a:ext uri="{FF2B5EF4-FFF2-40B4-BE49-F238E27FC236}">
                <a16:creationId xmlns:a16="http://schemas.microsoft.com/office/drawing/2014/main" id="{78A402D9-2046-4191-90B3-8FDB16B24979}"/>
              </a:ext>
            </a:extLst>
          </p:cNvPr>
          <p:cNvSpPr/>
          <p:nvPr/>
        </p:nvSpPr>
        <p:spPr>
          <a:xfrm>
            <a:off x="5775451" y="3427738"/>
            <a:ext cx="595716" cy="98265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248" name="사각형: 둥근 모서리 247">
            <a:extLst>
              <a:ext uri="{FF2B5EF4-FFF2-40B4-BE49-F238E27FC236}">
                <a16:creationId xmlns:a16="http://schemas.microsoft.com/office/drawing/2014/main" id="{142C0314-53E7-4FF0-A451-215CB925ECCD}"/>
              </a:ext>
            </a:extLst>
          </p:cNvPr>
          <p:cNvSpPr/>
          <p:nvPr/>
        </p:nvSpPr>
        <p:spPr>
          <a:xfrm>
            <a:off x="5877369" y="3471966"/>
            <a:ext cx="595716" cy="98265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249" name="사각형: 둥근 모서리 248">
            <a:extLst>
              <a:ext uri="{FF2B5EF4-FFF2-40B4-BE49-F238E27FC236}">
                <a16:creationId xmlns:a16="http://schemas.microsoft.com/office/drawing/2014/main" id="{3B7F0063-395B-4DC4-A9B9-E1703B45C846}"/>
              </a:ext>
            </a:extLst>
          </p:cNvPr>
          <p:cNvSpPr/>
          <p:nvPr/>
        </p:nvSpPr>
        <p:spPr>
          <a:xfrm>
            <a:off x="5902408" y="3507762"/>
            <a:ext cx="595716" cy="98265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82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277074" y="329217"/>
            <a:ext cx="2827413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진행</a:t>
            </a: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356" y="5410377"/>
            <a:ext cx="1348921" cy="1348921"/>
          </a:xfrm>
          <a:prstGeom prst="rect">
            <a:avLst/>
          </a:prstGeom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1" y="5410378"/>
            <a:ext cx="1348921" cy="1348921"/>
          </a:xfrm>
          <a:prstGeom prst="rect">
            <a:avLst/>
          </a:prstGeom>
        </p:spPr>
      </p:pic>
      <p:pic>
        <p:nvPicPr>
          <p:cNvPr id="63" name="그림 62"/>
          <p:cNvPicPr>
            <a:picLocks noChangeAspect="1"/>
          </p:cNvPicPr>
          <p:nvPr/>
        </p:nvPicPr>
        <p:blipFill rotWithShape="1">
          <a:blip r:embed="rId6"/>
          <a:srcRect t="782"/>
          <a:stretch/>
        </p:blipFill>
        <p:spPr>
          <a:xfrm>
            <a:off x="627507" y="1133554"/>
            <a:ext cx="1304925" cy="1412716"/>
          </a:xfrm>
          <a:prstGeom prst="rect">
            <a:avLst/>
          </a:prstGeom>
        </p:spPr>
      </p:pic>
      <p:pic>
        <p:nvPicPr>
          <p:cNvPr id="207" name="그림 206">
            <a:extLst>
              <a:ext uri="{FF2B5EF4-FFF2-40B4-BE49-F238E27FC236}">
                <a16:creationId xmlns:a16="http://schemas.microsoft.com/office/drawing/2014/main" id="{0EC80117-E8B2-4ECF-AC61-631C60BAC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" y="13092"/>
            <a:ext cx="1815873" cy="97777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9FA37C6-B0D9-41A4-B240-993304C8B9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80"/>
          <a:stretch/>
        </p:blipFill>
        <p:spPr>
          <a:xfrm>
            <a:off x="4719936" y="2546271"/>
            <a:ext cx="2934447" cy="259308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20106A4-F64A-4EA5-B066-9BB2E7373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2322" y="2747681"/>
            <a:ext cx="1045796" cy="19670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7B220F9-B0F0-43D9-A70A-BCAF34DD08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3106" y="2733076"/>
            <a:ext cx="1030024" cy="1978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BFB6DAD-D57C-43FD-93C0-0851AF93D9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2498" y="2747681"/>
            <a:ext cx="1025787" cy="199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DF789B0A-27C9-4542-8FEE-057E817E324C}"/>
              </a:ext>
            </a:extLst>
          </p:cNvPr>
          <p:cNvSpPr/>
          <p:nvPr/>
        </p:nvSpPr>
        <p:spPr>
          <a:xfrm>
            <a:off x="2100196" y="5743691"/>
            <a:ext cx="8100260" cy="488020"/>
          </a:xfrm>
          <a:prstGeom prst="rightArrow">
            <a:avLst/>
          </a:prstGeom>
          <a:solidFill>
            <a:srgbClr val="FFD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2A906F2E-9691-418A-960F-37339B8028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2500" y="2819329"/>
            <a:ext cx="839253" cy="1648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FF9C2675-427B-4806-B18C-3866D4C0F1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612" y="2791931"/>
            <a:ext cx="889220" cy="1690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6284B97B-487C-4DD6-9239-F9DE6F2A49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1542" y="2794259"/>
            <a:ext cx="850156" cy="1704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2B6B421-7E35-4A9C-8CF1-E74C7AB2EF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1679" y="2804112"/>
            <a:ext cx="867658" cy="1677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4" name="그림 93">
            <a:extLst>
              <a:ext uri="{FF2B5EF4-FFF2-40B4-BE49-F238E27FC236}">
                <a16:creationId xmlns:a16="http://schemas.microsoft.com/office/drawing/2014/main" id="{9FFC5035-B9ED-4B9A-BF4E-C1E22DBB85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36955" y="2751919"/>
            <a:ext cx="1027049" cy="199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35C7643-9C20-4C1C-B3F2-D1850752D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17875" y="2756848"/>
            <a:ext cx="1043702" cy="195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4A0490D-729D-4D3E-A08F-55C6E32C8C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19384" y="2767670"/>
            <a:ext cx="1018163" cy="196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EBFA40A-8946-41A4-B0E5-CF153597E0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036383" y="2733076"/>
            <a:ext cx="1065149" cy="2002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DB086EC1-85FB-4B7F-B9CF-B75B5F4684F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50857" y="2253482"/>
            <a:ext cx="912225" cy="1740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23E7043-4A4C-4688-A93E-6C8A2D9602E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04437" y="2807474"/>
            <a:ext cx="878091" cy="1713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70F53A9D-6B6E-4E6C-BF6E-1861CF1A66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91678" y="2792769"/>
            <a:ext cx="894514" cy="1751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FE6219BD-1D4F-4D23-87CA-B8F6F2F28E75}"/>
              </a:ext>
            </a:extLst>
          </p:cNvPr>
          <p:cNvSpPr/>
          <p:nvPr/>
        </p:nvSpPr>
        <p:spPr>
          <a:xfrm>
            <a:off x="4876325" y="871737"/>
            <a:ext cx="7119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질문하는 카드는 반드시 내 손에 있는 카드여야 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=&gt;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질문을 받은 사람은 해당 카드를 가지고 있는지 없는지 답합니다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F77477D-D25E-453F-976B-90908F3CDC2B}"/>
              </a:ext>
            </a:extLst>
          </p:cNvPr>
          <p:cNvSpPr txBox="1"/>
          <p:nvPr/>
        </p:nvSpPr>
        <p:spPr>
          <a:xfrm>
            <a:off x="5755156" y="179348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플레이어 한 명을 지목해 내 손에 있는 캐릭터 중 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하나를 가지고 있는지 질문을 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 </a:t>
            </a: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231C0DB2-059C-4EB4-872D-F60979171FFD}"/>
              </a:ext>
            </a:extLst>
          </p:cNvPr>
          <p:cNvGrpSpPr/>
          <p:nvPr/>
        </p:nvGrpSpPr>
        <p:grpSpPr>
          <a:xfrm>
            <a:off x="2248251" y="4604715"/>
            <a:ext cx="2520947" cy="761733"/>
            <a:chOff x="757028" y="3448504"/>
            <a:chExt cx="2520947" cy="761733"/>
          </a:xfrm>
        </p:grpSpPr>
        <p:sp>
          <p:nvSpPr>
            <p:cNvPr id="15" name="말풍선: 사각형 14">
              <a:extLst>
                <a:ext uri="{FF2B5EF4-FFF2-40B4-BE49-F238E27FC236}">
                  <a16:creationId xmlns:a16="http://schemas.microsoft.com/office/drawing/2014/main" id="{7616A7F5-A74B-47DC-98CD-67616D4ACA98}"/>
                </a:ext>
              </a:extLst>
            </p:cNvPr>
            <p:cNvSpPr/>
            <p:nvPr/>
          </p:nvSpPr>
          <p:spPr>
            <a:xfrm>
              <a:off x="757028" y="3448504"/>
              <a:ext cx="2520947" cy="761733"/>
            </a:xfrm>
            <a:prstGeom prst="wedgeRectCallout">
              <a:avLst>
                <a:gd name="adj1" fmla="val -76691"/>
                <a:gd name="adj2" fmla="val 142287"/>
              </a:avLst>
            </a:prstGeom>
            <a:solidFill>
              <a:schemeClr val="bg1"/>
            </a:solidFill>
            <a:ln>
              <a:solidFill>
                <a:srgbClr val="FFD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b="1" dirty="0">
                  <a:solidFill>
                    <a:schemeClr val="tx1"/>
                  </a:solidFill>
                </a:rPr>
                <a:t>      </a:t>
              </a:r>
              <a:r>
                <a:rPr lang="ko-KR" altLang="en-US" b="1" dirty="0" err="1">
                  <a:solidFill>
                    <a:schemeClr val="tx1"/>
                  </a:solidFill>
                </a:rPr>
                <a:t>안저니</a:t>
              </a:r>
              <a:r>
                <a:rPr lang="ko-KR" altLang="en-US" b="1" dirty="0">
                  <a:solidFill>
                    <a:schemeClr val="tx1"/>
                  </a:solidFill>
                </a:rPr>
                <a:t> </a:t>
              </a:r>
              <a:r>
                <a:rPr lang="ko-KR" altLang="en-US" b="1" dirty="0" err="1">
                  <a:solidFill>
                    <a:schemeClr val="tx1"/>
                  </a:solidFill>
                </a:rPr>
                <a:t>있니</a:t>
              </a:r>
              <a:r>
                <a:rPr lang="en-US" altLang="ko-KR" b="1" dirty="0">
                  <a:solidFill>
                    <a:schemeClr val="tx1"/>
                  </a:solidFill>
                </a:rPr>
                <a:t>?</a:t>
              </a:r>
              <a:endParaRPr lang="ko-KR" altLang="en-US" b="1" dirty="0">
                <a:solidFill>
                  <a:schemeClr val="tx1"/>
                </a:solidFill>
              </a:endParaRPr>
            </a:p>
          </p:txBody>
        </p:sp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B0391667-5DAB-4707-8D8A-76523CE3D2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63860" b="98772" l="31094" r="90000">
                          <a14:foregroundMark x1="36250" y1="87018" x2="36250" y2="87018"/>
                          <a14:foregroundMark x1="35313" y1="84035" x2="35313" y2="84035"/>
                          <a14:foregroundMark x1="35469" y1="82982" x2="35469" y2="82982"/>
                          <a14:foregroundMark x1="52812" y1="85263" x2="52812" y2="85263"/>
                        </a14:backgroundRemoval>
                      </a14:imgEffect>
                    </a14:imgLayer>
                  </a14:imgProps>
                </a:ext>
              </a:extLst>
            </a:blip>
            <a:srcRect l="31815" t="60427" r="40207" b="4828"/>
            <a:stretch/>
          </p:blipFill>
          <p:spPr>
            <a:xfrm>
              <a:off x="931010" y="3506494"/>
              <a:ext cx="608159" cy="672635"/>
            </a:xfrm>
            <a:prstGeom prst="rect">
              <a:avLst/>
            </a:prstGeom>
          </p:spPr>
        </p:pic>
      </p:grp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9EBD52E1-2704-407E-B5C0-333989AAB9DC}"/>
              </a:ext>
            </a:extLst>
          </p:cNvPr>
          <p:cNvSpPr/>
          <p:nvPr/>
        </p:nvSpPr>
        <p:spPr>
          <a:xfrm>
            <a:off x="7766690" y="2718696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0486492B-D01D-4A3C-BFA3-D2E8F0CD3ED9}"/>
              </a:ext>
            </a:extLst>
          </p:cNvPr>
          <p:cNvSpPr/>
          <p:nvPr/>
        </p:nvSpPr>
        <p:spPr>
          <a:xfrm>
            <a:off x="8219278" y="2721331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D4EA2310-20EC-4FED-86D2-AF3EA2987C60}"/>
              </a:ext>
            </a:extLst>
          </p:cNvPr>
          <p:cNvSpPr/>
          <p:nvPr/>
        </p:nvSpPr>
        <p:spPr>
          <a:xfrm>
            <a:off x="8926744" y="2731515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599AD4F5-D466-4F45-9974-B1AB79DCD73F}"/>
              </a:ext>
            </a:extLst>
          </p:cNvPr>
          <p:cNvSpPr/>
          <p:nvPr/>
        </p:nvSpPr>
        <p:spPr>
          <a:xfrm>
            <a:off x="9357393" y="2711636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9D442DC6-4106-40FC-872E-270D15E4CCD0}"/>
              </a:ext>
            </a:extLst>
          </p:cNvPr>
          <p:cNvSpPr/>
          <p:nvPr/>
        </p:nvSpPr>
        <p:spPr>
          <a:xfrm>
            <a:off x="9854768" y="2723126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310886B6-9E53-4FE6-A861-5BD72E34B53F}"/>
              </a:ext>
            </a:extLst>
          </p:cNvPr>
          <p:cNvSpPr/>
          <p:nvPr/>
        </p:nvSpPr>
        <p:spPr>
          <a:xfrm>
            <a:off x="10447001" y="2731930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96E2289A-3C6C-4F44-8E1A-9D6D89233C42}"/>
              </a:ext>
            </a:extLst>
          </p:cNvPr>
          <p:cNvSpPr/>
          <p:nvPr/>
        </p:nvSpPr>
        <p:spPr>
          <a:xfrm>
            <a:off x="10999253" y="2731930"/>
            <a:ext cx="1212318" cy="1999754"/>
          </a:xfrm>
          <a:prstGeom prst="roundRect">
            <a:avLst/>
          </a:prstGeom>
          <a:blipFill>
            <a:blip r:embed="rId25"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 dirty="0"/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2B479FB8-FC16-481B-812C-155ED96D0EDE}"/>
              </a:ext>
            </a:extLst>
          </p:cNvPr>
          <p:cNvGrpSpPr/>
          <p:nvPr/>
        </p:nvGrpSpPr>
        <p:grpSpPr>
          <a:xfrm rot="21418885">
            <a:off x="736329" y="2100369"/>
            <a:ext cx="1050677" cy="586913"/>
            <a:chOff x="1550672" y="1892220"/>
            <a:chExt cx="2751343" cy="1536913"/>
          </a:xfrm>
        </p:grpSpPr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8DCB33F0-BBFE-4DDE-B3F4-AF2392BD7CCB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42D1389E-B95C-4FBB-89D2-3A7C1719A696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37F93DB9-06CC-4DEB-AF48-F221CE36F50D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620A2F4B-1750-4A0E-A589-7B039558048B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97C3EB37-AB2A-444E-BE13-1B141CC97837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B9FADC11-416F-4290-B7CB-91F1085362B0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91958C00-70A9-48B1-ABA4-E5786D2B8F9C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2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sp>
        <p:nvSpPr>
          <p:cNvPr id="53" name="말풍선: 사각형 52">
            <a:extLst>
              <a:ext uri="{FF2B5EF4-FFF2-40B4-BE49-F238E27FC236}">
                <a16:creationId xmlns:a16="http://schemas.microsoft.com/office/drawing/2014/main" id="{F8720235-F319-48CA-8B72-5814DD8F0E1F}"/>
              </a:ext>
            </a:extLst>
          </p:cNvPr>
          <p:cNvSpPr/>
          <p:nvPr/>
        </p:nvSpPr>
        <p:spPr>
          <a:xfrm>
            <a:off x="8926744" y="4810741"/>
            <a:ext cx="2101093" cy="634869"/>
          </a:xfrm>
          <a:prstGeom prst="wedgeRectCallout">
            <a:avLst>
              <a:gd name="adj1" fmla="val 44863"/>
              <a:gd name="adj2" fmla="val 128793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응</a:t>
            </a:r>
            <a:r>
              <a:rPr lang="en-US" altLang="ko-KR" b="1" dirty="0">
                <a:solidFill>
                  <a:schemeClr val="tx1"/>
                </a:solidFill>
              </a:rPr>
              <a:t>, </a:t>
            </a:r>
            <a:r>
              <a:rPr lang="ko-KR" altLang="en-US" b="1" dirty="0" err="1">
                <a:solidFill>
                  <a:schemeClr val="tx1"/>
                </a:solidFill>
              </a:rPr>
              <a:t>안저니</a:t>
            </a:r>
            <a:r>
              <a:rPr lang="ko-KR" altLang="en-US" b="1" dirty="0">
                <a:solidFill>
                  <a:schemeClr val="tx1"/>
                </a:solidFill>
              </a:rPr>
              <a:t> 있어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61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7 0.00185 L -0.00924 -0.176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05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2076E73F-4F0B-4428-ABAC-933D93252AE0}"/>
              </a:ext>
            </a:extLst>
          </p:cNvPr>
          <p:cNvSpPr/>
          <p:nvPr/>
        </p:nvSpPr>
        <p:spPr>
          <a:xfrm>
            <a:off x="9733475" y="1463900"/>
            <a:ext cx="2455309" cy="228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63" y="5404343"/>
            <a:ext cx="1348921" cy="1348921"/>
          </a:xfrm>
          <a:prstGeom prst="rect">
            <a:avLst/>
          </a:prstGeom>
        </p:spPr>
      </p:pic>
      <p:pic>
        <p:nvPicPr>
          <p:cNvPr id="207" name="그림 206">
            <a:extLst>
              <a:ext uri="{FF2B5EF4-FFF2-40B4-BE49-F238E27FC236}">
                <a16:creationId xmlns:a16="http://schemas.microsoft.com/office/drawing/2014/main" id="{0EC80117-E8B2-4ECF-AC61-631C60BAC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" y="13092"/>
            <a:ext cx="1815873" cy="97777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9FA37C6-B0D9-41A4-B240-993304C8B9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"/>
          <a:stretch/>
        </p:blipFill>
        <p:spPr>
          <a:xfrm>
            <a:off x="5939119" y="3381051"/>
            <a:ext cx="1692846" cy="1495917"/>
          </a:xfrm>
          <a:prstGeom prst="rect">
            <a:avLst/>
          </a:prstGeom>
        </p:spPr>
      </p:pic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DF789B0A-27C9-4542-8FEE-057E817E324C}"/>
              </a:ext>
            </a:extLst>
          </p:cNvPr>
          <p:cNvSpPr/>
          <p:nvPr/>
        </p:nvSpPr>
        <p:spPr>
          <a:xfrm>
            <a:off x="2100196" y="5743691"/>
            <a:ext cx="8100260" cy="488020"/>
          </a:xfrm>
          <a:prstGeom prst="rightArrow">
            <a:avLst/>
          </a:prstGeom>
          <a:solidFill>
            <a:srgbClr val="FFD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8" name="그림 97">
            <a:extLst>
              <a:ext uri="{FF2B5EF4-FFF2-40B4-BE49-F238E27FC236}">
                <a16:creationId xmlns:a16="http://schemas.microsoft.com/office/drawing/2014/main" id="{B5C0026D-83B2-4681-8F8A-03170C3C0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8754" b="7422"/>
          <a:stretch/>
        </p:blipFill>
        <p:spPr>
          <a:xfrm>
            <a:off x="5368163" y="4982854"/>
            <a:ext cx="2806203" cy="1810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1" name="화살표: 오른쪽 100">
            <a:extLst>
              <a:ext uri="{FF2B5EF4-FFF2-40B4-BE49-F238E27FC236}">
                <a16:creationId xmlns:a16="http://schemas.microsoft.com/office/drawing/2014/main" id="{548F1585-4606-4E05-8779-410902B7078A}"/>
              </a:ext>
            </a:extLst>
          </p:cNvPr>
          <p:cNvSpPr/>
          <p:nvPr/>
        </p:nvSpPr>
        <p:spPr>
          <a:xfrm rot="10800000">
            <a:off x="2091679" y="5248953"/>
            <a:ext cx="8100260" cy="488020"/>
          </a:xfrm>
          <a:prstGeom prst="rightArrow">
            <a:avLst/>
          </a:prstGeom>
          <a:solidFill>
            <a:srgbClr val="EE1C2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965AA721-DE86-4A2C-9DA3-1B1204E4E67B}"/>
              </a:ext>
            </a:extLst>
          </p:cNvPr>
          <p:cNvSpPr/>
          <p:nvPr/>
        </p:nvSpPr>
        <p:spPr>
          <a:xfrm>
            <a:off x="4181927" y="139727"/>
            <a:ext cx="7984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상대방이 해당하는 캐릭터 카드가 있는 경우 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서로에게 해당하는 캐릭터 카드의 퀴즈의 문제를 냅니다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  <a:p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9367398D-5204-4C50-8C82-D1F21EDD3885}"/>
              </a:ext>
            </a:extLst>
          </p:cNvPr>
          <p:cNvSpPr/>
          <p:nvPr/>
        </p:nvSpPr>
        <p:spPr>
          <a:xfrm>
            <a:off x="2277074" y="329217"/>
            <a:ext cx="2827413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진행</a:t>
            </a:r>
            <a:r>
              <a:rPr lang="en-US" altLang="ko-KR" sz="3300" dirty="0">
                <a:latin typeface="HY헤드라인M" pitchFamily="18" charset="-127"/>
                <a:ea typeface="HY헤드라인M" pitchFamily="18" charset="-127"/>
              </a:rPr>
              <a:t>-1</a:t>
            </a:r>
            <a:endParaRPr lang="ko-KR" altLang="en-US" sz="33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말풍선: 사각형 14">
            <a:extLst>
              <a:ext uri="{FF2B5EF4-FFF2-40B4-BE49-F238E27FC236}">
                <a16:creationId xmlns:a16="http://schemas.microsoft.com/office/drawing/2014/main" id="{7616A7F5-A74B-47DC-98CD-67616D4ACA98}"/>
              </a:ext>
            </a:extLst>
          </p:cNvPr>
          <p:cNvSpPr/>
          <p:nvPr/>
        </p:nvSpPr>
        <p:spPr>
          <a:xfrm>
            <a:off x="2224400" y="4263370"/>
            <a:ext cx="2520947" cy="761733"/>
          </a:xfrm>
          <a:prstGeom prst="wedgeRectCallout">
            <a:avLst>
              <a:gd name="adj1" fmla="val -74676"/>
              <a:gd name="adj2" fmla="val 105607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      </a:t>
            </a:r>
            <a:r>
              <a:rPr lang="ko-KR" altLang="en-US" b="1" dirty="0" err="1">
                <a:solidFill>
                  <a:schemeClr val="tx1"/>
                </a:solidFill>
              </a:rPr>
              <a:t>안저니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  <a:r>
              <a:rPr lang="ko-KR" altLang="en-US" b="1" dirty="0" err="1">
                <a:solidFill>
                  <a:schemeClr val="tx1"/>
                </a:solidFill>
              </a:rPr>
              <a:t>있니</a:t>
            </a:r>
            <a:r>
              <a:rPr lang="en-US" altLang="ko-KR" b="1" dirty="0">
                <a:solidFill>
                  <a:schemeClr val="tx1"/>
                </a:solidFill>
              </a:rPr>
              <a:t>?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B0391667-5DAB-4707-8D8A-76523CE3D2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860" b="98772" l="31094" r="90000">
                        <a14:foregroundMark x1="36250" y1="87018" x2="36250" y2="87018"/>
                        <a14:foregroundMark x1="35313" y1="84035" x2="35313" y2="84035"/>
                        <a14:foregroundMark x1="35469" y1="82982" x2="35469" y2="82982"/>
                        <a14:foregroundMark x1="52812" y1="85263" x2="52812" y2="85263"/>
                      </a14:backgroundRemoval>
                    </a14:imgEffect>
                  </a14:imgLayer>
                </a14:imgProps>
              </a:ext>
            </a:extLst>
          </a:blip>
          <a:srcRect l="31815" t="60427" r="40207" b="4828"/>
          <a:stretch/>
        </p:blipFill>
        <p:spPr>
          <a:xfrm>
            <a:off x="2398382" y="4321360"/>
            <a:ext cx="608159" cy="672635"/>
          </a:xfrm>
          <a:prstGeom prst="rect">
            <a:avLst/>
          </a:prstGeom>
          <a:ln>
            <a:noFill/>
          </a:ln>
        </p:spPr>
      </p:pic>
      <p:sp>
        <p:nvSpPr>
          <p:cNvPr id="58" name="말풍선: 사각형 57">
            <a:extLst>
              <a:ext uri="{FF2B5EF4-FFF2-40B4-BE49-F238E27FC236}">
                <a16:creationId xmlns:a16="http://schemas.microsoft.com/office/drawing/2014/main" id="{23E7E87F-198E-4D58-BB9C-B24AD11D9128}"/>
              </a:ext>
            </a:extLst>
          </p:cNvPr>
          <p:cNvSpPr/>
          <p:nvPr/>
        </p:nvSpPr>
        <p:spPr>
          <a:xfrm>
            <a:off x="9887493" y="4892527"/>
            <a:ext cx="2226174" cy="620346"/>
          </a:xfrm>
          <a:prstGeom prst="wedgeRectCallout">
            <a:avLst>
              <a:gd name="adj1" fmla="val 7485"/>
              <a:gd name="adj2" fmla="val 144741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b="1" dirty="0">
                <a:solidFill>
                  <a:schemeClr val="tx1"/>
                </a:solidFill>
              </a:rPr>
              <a:t>b. </a:t>
            </a:r>
            <a:r>
              <a:rPr lang="ko-KR" altLang="en-US" b="1" dirty="0">
                <a:solidFill>
                  <a:schemeClr val="tx1"/>
                </a:solidFill>
              </a:rPr>
              <a:t>상처를 소독하고 </a:t>
            </a:r>
            <a:endParaRPr lang="en-US" altLang="ko-KR" b="1" dirty="0">
              <a:solidFill>
                <a:schemeClr val="tx1"/>
              </a:solidFill>
            </a:endParaRPr>
          </a:p>
          <a:p>
            <a:r>
              <a:rPr lang="ko-KR" altLang="en-US" b="1" dirty="0">
                <a:solidFill>
                  <a:schemeClr val="tx1"/>
                </a:solidFill>
              </a:rPr>
              <a:t>드레싱을 합니다</a:t>
            </a:r>
            <a:r>
              <a:rPr lang="en-US" altLang="ko-KR" b="1" dirty="0">
                <a:solidFill>
                  <a:schemeClr val="tx1"/>
                </a:solidFill>
              </a:rPr>
              <a:t>!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36" name="그림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821" y="5548285"/>
            <a:ext cx="1348921" cy="1348921"/>
          </a:xfrm>
          <a:prstGeom prst="rect">
            <a:avLst/>
          </a:prstGeom>
        </p:spPr>
      </p:pic>
      <p:grpSp>
        <p:nvGrpSpPr>
          <p:cNvPr id="42" name="그룹 41">
            <a:extLst>
              <a:ext uri="{FF2B5EF4-FFF2-40B4-BE49-F238E27FC236}">
                <a16:creationId xmlns:a16="http://schemas.microsoft.com/office/drawing/2014/main" id="{12E1E9B1-674E-4CF0-A585-7B668639DD7F}"/>
              </a:ext>
            </a:extLst>
          </p:cNvPr>
          <p:cNvGrpSpPr/>
          <p:nvPr/>
        </p:nvGrpSpPr>
        <p:grpSpPr>
          <a:xfrm>
            <a:off x="5122298" y="2089459"/>
            <a:ext cx="3144163" cy="1647352"/>
            <a:chOff x="5604295" y="-2165237"/>
            <a:chExt cx="4942742" cy="2550431"/>
          </a:xfrm>
        </p:grpSpPr>
        <p:sp>
          <p:nvSpPr>
            <p:cNvPr id="40" name="화살표: 왼쪽/오른쪽 39">
              <a:extLst>
                <a:ext uri="{FF2B5EF4-FFF2-40B4-BE49-F238E27FC236}">
                  <a16:creationId xmlns:a16="http://schemas.microsoft.com/office/drawing/2014/main" id="{660B636A-DE0A-4A7B-AB30-715737EE839E}"/>
                </a:ext>
              </a:extLst>
            </p:cNvPr>
            <p:cNvSpPr/>
            <p:nvPr/>
          </p:nvSpPr>
          <p:spPr>
            <a:xfrm>
              <a:off x="5604295" y="-2165237"/>
              <a:ext cx="4942742" cy="2550431"/>
            </a:xfrm>
            <a:prstGeom prst="leftRight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41" name="그룹 40">
              <a:extLst>
                <a:ext uri="{FF2B5EF4-FFF2-40B4-BE49-F238E27FC236}">
                  <a16:creationId xmlns:a16="http://schemas.microsoft.com/office/drawing/2014/main" id="{D5C87D09-C074-44EA-ACF2-17A6AC3CE822}"/>
                </a:ext>
              </a:extLst>
            </p:cNvPr>
            <p:cNvGrpSpPr/>
            <p:nvPr/>
          </p:nvGrpSpPr>
          <p:grpSpPr>
            <a:xfrm>
              <a:off x="6547251" y="-1437621"/>
              <a:ext cx="3206447" cy="1072416"/>
              <a:chOff x="6544504" y="-1168900"/>
              <a:chExt cx="3206447" cy="1072416"/>
            </a:xfrm>
          </p:grpSpPr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74CC397E-7532-4D23-8CD3-E3DAAADEB08B}"/>
                  </a:ext>
                </a:extLst>
              </p:cNvPr>
              <p:cNvGrpSpPr/>
              <p:nvPr/>
            </p:nvGrpSpPr>
            <p:grpSpPr>
              <a:xfrm>
                <a:off x="6544504" y="-1168900"/>
                <a:ext cx="1033433" cy="1033433"/>
                <a:chOff x="6581469" y="2546270"/>
                <a:chExt cx="1033433" cy="1033433"/>
              </a:xfrm>
            </p:grpSpPr>
            <p:sp>
              <p:nvSpPr>
                <p:cNvPr id="27" name="타원 26">
                  <a:extLst>
                    <a:ext uri="{FF2B5EF4-FFF2-40B4-BE49-F238E27FC236}">
                      <a16:creationId xmlns:a16="http://schemas.microsoft.com/office/drawing/2014/main" id="{11CF5891-D7B7-46E6-962D-E09AFEAEDE02}"/>
                    </a:ext>
                  </a:extLst>
                </p:cNvPr>
                <p:cNvSpPr/>
                <p:nvPr/>
              </p:nvSpPr>
              <p:spPr>
                <a:xfrm>
                  <a:off x="6581469" y="2546270"/>
                  <a:ext cx="1033433" cy="1033433"/>
                </a:xfrm>
                <a:prstGeom prst="ellipse">
                  <a:avLst/>
                </a:prstGeom>
                <a:solidFill>
                  <a:srgbClr val="FFDD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62" name="그림 61">
                  <a:extLst>
                    <a:ext uri="{FF2B5EF4-FFF2-40B4-BE49-F238E27FC236}">
                      <a16:creationId xmlns:a16="http://schemas.microsoft.com/office/drawing/2014/main" id="{6324ED34-B676-44AD-B392-AAD42FDDCD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63860" b="98772" l="31094" r="90000">
                              <a14:foregroundMark x1="36250" y1="87018" x2="36250" y2="87018"/>
                              <a14:foregroundMark x1="35313" y1="84035" x2="35313" y2="84035"/>
                              <a14:foregroundMark x1="35469" y1="82982" x2="35469" y2="82982"/>
                              <a14:foregroundMark x1="52812" y1="85263" x2="52812" y2="8526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1815" t="60427" r="40207" b="4828"/>
                <a:stretch/>
              </p:blipFill>
              <p:spPr>
                <a:xfrm flipH="1">
                  <a:off x="6747656" y="2701754"/>
                  <a:ext cx="683992" cy="67263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34" name="그룹 33">
                <a:extLst>
                  <a:ext uri="{FF2B5EF4-FFF2-40B4-BE49-F238E27FC236}">
                    <a16:creationId xmlns:a16="http://schemas.microsoft.com/office/drawing/2014/main" id="{8C4C0112-5519-44F7-BF6C-4D72D8B1C8D9}"/>
                  </a:ext>
                </a:extLst>
              </p:cNvPr>
              <p:cNvGrpSpPr/>
              <p:nvPr/>
            </p:nvGrpSpPr>
            <p:grpSpPr>
              <a:xfrm>
                <a:off x="8717518" y="-1129917"/>
                <a:ext cx="1033433" cy="1033433"/>
                <a:chOff x="8537446" y="2546270"/>
                <a:chExt cx="1033433" cy="1033433"/>
              </a:xfrm>
            </p:grpSpPr>
            <p:sp>
              <p:nvSpPr>
                <p:cNvPr id="64" name="타원 63">
                  <a:extLst>
                    <a:ext uri="{FF2B5EF4-FFF2-40B4-BE49-F238E27FC236}">
                      <a16:creationId xmlns:a16="http://schemas.microsoft.com/office/drawing/2014/main" id="{06134691-E09D-43A2-915D-54C36140059C}"/>
                    </a:ext>
                  </a:extLst>
                </p:cNvPr>
                <p:cNvSpPr/>
                <p:nvPr/>
              </p:nvSpPr>
              <p:spPr>
                <a:xfrm>
                  <a:off x="8537446" y="2546270"/>
                  <a:ext cx="1033433" cy="1033433"/>
                </a:xfrm>
                <a:prstGeom prst="ellipse">
                  <a:avLst/>
                </a:prstGeom>
                <a:solidFill>
                  <a:srgbClr val="EE1C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pic>
              <p:nvPicPr>
                <p:cNvPr id="65" name="그림 64">
                  <a:extLst>
                    <a:ext uri="{FF2B5EF4-FFF2-40B4-BE49-F238E27FC236}">
                      <a16:creationId xmlns:a16="http://schemas.microsoft.com/office/drawing/2014/main" id="{47612F48-BF56-44AD-9BC5-9295BE927F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63860" b="98772" l="31094" r="90000">
                              <a14:foregroundMark x1="36250" y1="87018" x2="36250" y2="87018"/>
                              <a14:foregroundMark x1="35313" y1="84035" x2="35313" y2="84035"/>
                              <a14:foregroundMark x1="35469" y1="82982" x2="35469" y2="82982"/>
                              <a14:foregroundMark x1="52812" y1="85263" x2="52812" y2="8526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31815" t="60427" r="40207" b="4828"/>
                <a:stretch/>
              </p:blipFill>
              <p:spPr>
                <a:xfrm>
                  <a:off x="8738716" y="2701754"/>
                  <a:ext cx="608159" cy="67263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F54F50B3-4359-4082-BCA8-CCE16D2947C6}"/>
                  </a:ext>
                </a:extLst>
              </p:cNvPr>
              <p:cNvSpPr/>
              <p:nvPr/>
            </p:nvSpPr>
            <p:spPr>
              <a:xfrm>
                <a:off x="7669977" y="-858991"/>
                <a:ext cx="800627" cy="50235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600" b="1" dirty="0"/>
                  <a:t>VS</a:t>
                </a:r>
                <a:endParaRPr lang="ko-KR" altLang="en-US" sz="1600" b="1" dirty="0"/>
              </a:p>
            </p:txBody>
          </p:sp>
        </p:grpSp>
      </p:grpSp>
      <p:sp>
        <p:nvSpPr>
          <p:cNvPr id="59" name="말풍선: 사각형 58">
            <a:extLst>
              <a:ext uri="{FF2B5EF4-FFF2-40B4-BE49-F238E27FC236}">
                <a16:creationId xmlns:a16="http://schemas.microsoft.com/office/drawing/2014/main" id="{AE5ADCD9-5415-4B84-8B78-91E0755F9D72}"/>
              </a:ext>
            </a:extLst>
          </p:cNvPr>
          <p:cNvSpPr/>
          <p:nvPr/>
        </p:nvSpPr>
        <p:spPr>
          <a:xfrm>
            <a:off x="2492699" y="5240579"/>
            <a:ext cx="2520947" cy="761733"/>
          </a:xfrm>
          <a:prstGeom prst="wedgeRectCallout">
            <a:avLst>
              <a:gd name="adj1" fmla="val -90797"/>
              <a:gd name="adj2" fmla="val -11101"/>
            </a:avLst>
          </a:prstGeom>
          <a:solidFill>
            <a:schemeClr val="accent3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정답이야</a:t>
            </a:r>
            <a:r>
              <a:rPr lang="en-US" altLang="ko-KR" b="1" dirty="0">
                <a:solidFill>
                  <a:schemeClr val="tx1"/>
                </a:solidFill>
              </a:rPr>
              <a:t>~!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75" name="말풍선: 사각형 74">
            <a:extLst>
              <a:ext uri="{FF2B5EF4-FFF2-40B4-BE49-F238E27FC236}">
                <a16:creationId xmlns:a16="http://schemas.microsoft.com/office/drawing/2014/main" id="{B6AA5E9C-A9F6-44D6-8405-EA508EDB2D57}"/>
              </a:ext>
            </a:extLst>
          </p:cNvPr>
          <p:cNvSpPr/>
          <p:nvPr/>
        </p:nvSpPr>
        <p:spPr>
          <a:xfrm>
            <a:off x="2199881" y="4275448"/>
            <a:ext cx="2520947" cy="761733"/>
          </a:xfrm>
          <a:prstGeom prst="wedgeRectCallout">
            <a:avLst>
              <a:gd name="adj1" fmla="val -74676"/>
              <a:gd name="adj2" fmla="val 105607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lphaLcPeriod"/>
            </a:pPr>
            <a:r>
              <a:rPr lang="ko-KR" altLang="en-US" b="1" dirty="0">
                <a:solidFill>
                  <a:schemeClr val="tx1"/>
                </a:solidFill>
              </a:rPr>
              <a:t>창문을 닦을 때 </a:t>
            </a:r>
            <a:endParaRPr lang="en-US" altLang="ko-KR" b="1" dirty="0">
              <a:solidFill>
                <a:schemeClr val="tx1"/>
              </a:solidFill>
            </a:endParaRPr>
          </a:p>
          <a:p>
            <a:r>
              <a:rPr lang="ko-KR" altLang="en-US" b="1" dirty="0">
                <a:solidFill>
                  <a:schemeClr val="tx1"/>
                </a:solidFill>
              </a:rPr>
              <a:t>사용합니다</a:t>
            </a:r>
            <a:r>
              <a:rPr lang="en-US" altLang="ko-KR" b="1" dirty="0">
                <a:solidFill>
                  <a:schemeClr val="tx1"/>
                </a:solidFill>
              </a:rPr>
              <a:t>.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2" name="말풍선: 사각형 51">
            <a:extLst>
              <a:ext uri="{FF2B5EF4-FFF2-40B4-BE49-F238E27FC236}">
                <a16:creationId xmlns:a16="http://schemas.microsoft.com/office/drawing/2014/main" id="{4AF15E72-B68B-4043-8CE0-4E79E33B79DD}"/>
              </a:ext>
            </a:extLst>
          </p:cNvPr>
          <p:cNvSpPr/>
          <p:nvPr/>
        </p:nvSpPr>
        <p:spPr>
          <a:xfrm>
            <a:off x="8825738" y="4212207"/>
            <a:ext cx="2101093" cy="634869"/>
          </a:xfrm>
          <a:prstGeom prst="wedgeRectCallout">
            <a:avLst>
              <a:gd name="adj1" fmla="val -3493"/>
              <a:gd name="adj2" fmla="val 20480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잠깐만</a:t>
            </a:r>
            <a:r>
              <a:rPr lang="en-US" altLang="ko-KR" b="1" dirty="0">
                <a:solidFill>
                  <a:schemeClr val="tx1"/>
                </a:solidFill>
              </a:rPr>
              <a:t>.. </a:t>
            </a:r>
            <a:r>
              <a:rPr lang="ko-KR" altLang="en-US" b="1" dirty="0">
                <a:solidFill>
                  <a:schemeClr val="tx1"/>
                </a:solidFill>
              </a:rPr>
              <a:t>응 있어</a:t>
            </a:r>
            <a:r>
              <a:rPr lang="en-US" altLang="ko-KR" b="1" dirty="0">
                <a:solidFill>
                  <a:schemeClr val="tx1"/>
                </a:solidFill>
              </a:rPr>
              <a:t>~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6A65DEDF-85EB-4F59-A183-1A2604AC17C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63280"/>
          <a:stretch/>
        </p:blipFill>
        <p:spPr>
          <a:xfrm>
            <a:off x="5273844" y="4820361"/>
            <a:ext cx="2862062" cy="1976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4" name="그룹 43">
            <a:extLst>
              <a:ext uri="{FF2B5EF4-FFF2-40B4-BE49-F238E27FC236}">
                <a16:creationId xmlns:a16="http://schemas.microsoft.com/office/drawing/2014/main" id="{5D99D54A-7361-44F8-80E3-E1A37892ACB7}"/>
              </a:ext>
            </a:extLst>
          </p:cNvPr>
          <p:cNvGrpSpPr/>
          <p:nvPr/>
        </p:nvGrpSpPr>
        <p:grpSpPr>
          <a:xfrm>
            <a:off x="9920821" y="1914336"/>
            <a:ext cx="1505327" cy="1380683"/>
            <a:chOff x="9993480" y="1426154"/>
            <a:chExt cx="2183657" cy="2002846"/>
          </a:xfrm>
        </p:grpSpPr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E4356E8D-9D0B-4D75-8D06-EAC470E85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993480" y="1449926"/>
              <a:ext cx="1043702" cy="19584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282518DC-D56B-4ED4-A2D4-950C33EC2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94989" y="1460748"/>
              <a:ext cx="1018163" cy="19682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8146FD38-715E-4C7A-AB33-DF92884D9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11988" y="1426154"/>
              <a:ext cx="1065149" cy="2002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55" name="그림 54">
            <a:extLst>
              <a:ext uri="{FF2B5EF4-FFF2-40B4-BE49-F238E27FC236}">
                <a16:creationId xmlns:a16="http://schemas.microsoft.com/office/drawing/2014/main" id="{D1A682FB-BEDE-4A04-8555-D37B41872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001" y="1775508"/>
            <a:ext cx="1191281" cy="227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7717B3AA-1FF6-443F-9A2A-9F3F06503F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2175" y="1696245"/>
            <a:ext cx="1255586" cy="2361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4" name="말풍선: 사각형 83">
            <a:extLst>
              <a:ext uri="{FF2B5EF4-FFF2-40B4-BE49-F238E27FC236}">
                <a16:creationId xmlns:a16="http://schemas.microsoft.com/office/drawing/2014/main" id="{34EE4FB3-D606-4772-BDEF-0E5298F00F93}"/>
              </a:ext>
            </a:extLst>
          </p:cNvPr>
          <p:cNvSpPr/>
          <p:nvPr/>
        </p:nvSpPr>
        <p:spPr>
          <a:xfrm>
            <a:off x="8825737" y="4213802"/>
            <a:ext cx="2101093" cy="634869"/>
          </a:xfrm>
          <a:prstGeom prst="wedgeRectCallout">
            <a:avLst>
              <a:gd name="adj1" fmla="val -3493"/>
              <a:gd name="adj2" fmla="val 20480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땡</a:t>
            </a:r>
            <a:r>
              <a:rPr lang="en-US" altLang="ko-KR" b="1" dirty="0">
                <a:solidFill>
                  <a:schemeClr val="tx1"/>
                </a:solidFill>
              </a:rPr>
              <a:t>!!!!!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114C0F8F-16B1-4DF4-874B-99FAFA04F2E6}"/>
              </a:ext>
            </a:extLst>
          </p:cNvPr>
          <p:cNvGrpSpPr/>
          <p:nvPr/>
        </p:nvGrpSpPr>
        <p:grpSpPr>
          <a:xfrm rot="21418885">
            <a:off x="10113104" y="6310816"/>
            <a:ext cx="1050677" cy="586913"/>
            <a:chOff x="1550672" y="1892220"/>
            <a:chExt cx="2751343" cy="1536913"/>
          </a:xfrm>
        </p:grpSpPr>
        <p:sp>
          <p:nvSpPr>
            <p:cNvPr id="86" name="사각형: 둥근 모서리 85">
              <a:extLst>
                <a:ext uri="{FF2B5EF4-FFF2-40B4-BE49-F238E27FC236}">
                  <a16:creationId xmlns:a16="http://schemas.microsoft.com/office/drawing/2014/main" id="{F3748D46-FDF6-47A3-9656-AEFEFE50FF21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A6F56C29-FFBF-40C6-AC89-600A3132F368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68906741-D221-4DD1-80B8-78BB381FF122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id="{3CB8FE25-E132-4EC7-97A2-F07DD98DC3EA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0" name="사각형: 둥근 모서리 89">
              <a:extLst>
                <a:ext uri="{FF2B5EF4-FFF2-40B4-BE49-F238E27FC236}">
                  <a16:creationId xmlns:a16="http://schemas.microsoft.com/office/drawing/2014/main" id="{F12D6530-0F2A-4A44-80AD-AC2B98598CD6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F063AB96-722F-437C-82AB-EBB93BB0A8E5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2" name="사각형: 둥근 모서리 91">
              <a:extLst>
                <a:ext uri="{FF2B5EF4-FFF2-40B4-BE49-F238E27FC236}">
                  <a16:creationId xmlns:a16="http://schemas.microsoft.com/office/drawing/2014/main" id="{1078C789-DFF3-4840-847A-1DDD1065178B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FD7D3EF9-D579-48D3-A6DC-363717ADB09E}"/>
              </a:ext>
            </a:extLst>
          </p:cNvPr>
          <p:cNvSpPr/>
          <p:nvPr/>
        </p:nvSpPr>
        <p:spPr>
          <a:xfrm>
            <a:off x="581264" y="1672664"/>
            <a:ext cx="2827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정답을 맞춘 플레이어는 카드를 얻습니다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F43DDC57-43D5-4460-BDBF-F1B8ECA5E018}"/>
              </a:ext>
            </a:extLst>
          </p:cNvPr>
          <p:cNvSpPr/>
          <p:nvPr/>
        </p:nvSpPr>
        <p:spPr>
          <a:xfrm>
            <a:off x="135187" y="2693344"/>
            <a:ext cx="3775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틀린 사람은 얻지 못합니다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BFC6B999-48F3-4B5D-9A5F-29B0A620903F}"/>
              </a:ext>
            </a:extLst>
          </p:cNvPr>
          <p:cNvGrpSpPr/>
          <p:nvPr/>
        </p:nvGrpSpPr>
        <p:grpSpPr>
          <a:xfrm rot="21418885">
            <a:off x="861517" y="6259496"/>
            <a:ext cx="1050677" cy="586913"/>
            <a:chOff x="1550672" y="1892220"/>
            <a:chExt cx="2751343" cy="1536913"/>
          </a:xfrm>
        </p:grpSpPr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FE1EB808-602A-4945-B167-A2DF92E52203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0381F362-1BCF-4C65-9473-331475ED6352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07" name="사각형: 둥근 모서리 106">
              <a:extLst>
                <a:ext uri="{FF2B5EF4-FFF2-40B4-BE49-F238E27FC236}">
                  <a16:creationId xmlns:a16="http://schemas.microsoft.com/office/drawing/2014/main" id="{E79BF6F5-8358-485A-9784-E84075DB03F8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08" name="사각형: 둥근 모서리 107">
              <a:extLst>
                <a:ext uri="{FF2B5EF4-FFF2-40B4-BE49-F238E27FC236}">
                  <a16:creationId xmlns:a16="http://schemas.microsoft.com/office/drawing/2014/main" id="{7EFC2087-894F-4D37-B991-48CA9CECC462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09" name="사각형: 둥근 모서리 108">
              <a:extLst>
                <a:ext uri="{FF2B5EF4-FFF2-40B4-BE49-F238E27FC236}">
                  <a16:creationId xmlns:a16="http://schemas.microsoft.com/office/drawing/2014/main" id="{7BFEF609-EE80-46C3-870B-325956C26A5E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10" name="사각형: 둥근 모서리 109">
              <a:extLst>
                <a:ext uri="{FF2B5EF4-FFF2-40B4-BE49-F238E27FC236}">
                  <a16:creationId xmlns:a16="http://schemas.microsoft.com/office/drawing/2014/main" id="{F8AE0E18-3CD1-47EA-BEA2-D13E965C93E8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111" name="사각형: 둥근 모서리 110">
              <a:extLst>
                <a:ext uri="{FF2B5EF4-FFF2-40B4-BE49-F238E27FC236}">
                  <a16:creationId xmlns:a16="http://schemas.microsoft.com/office/drawing/2014/main" id="{50C027D9-05E7-4B3B-BD9F-027DF9456BF7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5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DCF30B7E-D829-47A0-BEA9-F2CA1C8D535C}"/>
              </a:ext>
            </a:extLst>
          </p:cNvPr>
          <p:cNvSpPr/>
          <p:nvPr/>
        </p:nvSpPr>
        <p:spPr>
          <a:xfrm>
            <a:off x="5411602" y="735604"/>
            <a:ext cx="558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정답을 맞추면 카드를 얻고 틀리면 얻지 못합니다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AC5588A-8D1E-460D-A691-A74D728674E1}"/>
              </a:ext>
            </a:extLst>
          </p:cNvPr>
          <p:cNvSpPr/>
          <p:nvPr/>
        </p:nvSpPr>
        <p:spPr>
          <a:xfrm>
            <a:off x="5410588" y="1048190"/>
            <a:ext cx="558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3)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퀴즈를 서로 주고 받은 후에는 차례가 종료됩니다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0417 L 0.58281 -0.0476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1431 0.7210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36042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01" grpId="0" animBg="1"/>
      <p:bldP spid="106" grpId="0"/>
      <p:bldP spid="15" grpId="0" animBg="1"/>
      <p:bldP spid="15" grpId="1" animBg="1"/>
      <p:bldP spid="58" grpId="0" animBg="1"/>
      <p:bldP spid="58" grpId="1" animBg="1"/>
      <p:bldP spid="59" grpId="0" animBg="1"/>
      <p:bldP spid="59" grpId="1" animBg="1"/>
      <p:bldP spid="75" grpId="0" animBg="1"/>
      <p:bldP spid="52" grpId="0" animBg="1"/>
      <p:bldP spid="52" grpId="1" animBg="1"/>
      <p:bldP spid="84" grpId="0" animBg="1"/>
      <p:bldP spid="45" grpId="0"/>
      <p:bldP spid="96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2" y="4825404"/>
            <a:ext cx="1348921" cy="1348921"/>
          </a:xfrm>
          <a:prstGeom prst="rect">
            <a:avLst/>
          </a:prstGeom>
        </p:spPr>
      </p:pic>
      <p:pic>
        <p:nvPicPr>
          <p:cNvPr id="207" name="그림 206">
            <a:extLst>
              <a:ext uri="{FF2B5EF4-FFF2-40B4-BE49-F238E27FC236}">
                <a16:creationId xmlns:a16="http://schemas.microsoft.com/office/drawing/2014/main" id="{0EC80117-E8B2-4ECF-AC61-631C60BAC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" y="13092"/>
            <a:ext cx="1815873" cy="97777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9FA37C6-B0D9-41A4-B240-993304C8B9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"/>
          <a:stretch/>
        </p:blipFill>
        <p:spPr>
          <a:xfrm>
            <a:off x="5939119" y="3381051"/>
            <a:ext cx="1692846" cy="1495917"/>
          </a:xfrm>
          <a:prstGeom prst="rect">
            <a:avLst/>
          </a:prstGeom>
        </p:spPr>
      </p:pic>
      <p:sp>
        <p:nvSpPr>
          <p:cNvPr id="18" name="화살표: 오른쪽 17">
            <a:extLst>
              <a:ext uri="{FF2B5EF4-FFF2-40B4-BE49-F238E27FC236}">
                <a16:creationId xmlns:a16="http://schemas.microsoft.com/office/drawing/2014/main" id="{DF789B0A-27C9-4542-8FEE-057E817E324C}"/>
              </a:ext>
            </a:extLst>
          </p:cNvPr>
          <p:cNvSpPr/>
          <p:nvPr/>
        </p:nvSpPr>
        <p:spPr>
          <a:xfrm>
            <a:off x="2100196" y="5743691"/>
            <a:ext cx="8100260" cy="488020"/>
          </a:xfrm>
          <a:prstGeom prst="rightArrow">
            <a:avLst/>
          </a:prstGeom>
          <a:solidFill>
            <a:srgbClr val="FFDD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>
            <a:extLst>
              <a:ext uri="{FF2B5EF4-FFF2-40B4-BE49-F238E27FC236}">
                <a16:creationId xmlns:a16="http://schemas.microsoft.com/office/drawing/2014/main" id="{965AA721-DE86-4A2C-9DA3-1B1204E4E67B}"/>
              </a:ext>
            </a:extLst>
          </p:cNvPr>
          <p:cNvSpPr/>
          <p:nvPr/>
        </p:nvSpPr>
        <p:spPr>
          <a:xfrm>
            <a:off x="4181927" y="139727"/>
            <a:ext cx="7984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2) 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상대방이 해당하는 캐릭터 카드가 없는 경우 </a:t>
            </a:r>
            <a:endParaRPr lang="en-US" altLang="ko-KR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해당 플레이어의 차례가 종료됩니다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9367398D-5204-4C50-8C82-D1F21EDD3885}"/>
              </a:ext>
            </a:extLst>
          </p:cNvPr>
          <p:cNvSpPr/>
          <p:nvPr/>
        </p:nvSpPr>
        <p:spPr>
          <a:xfrm>
            <a:off x="2277074" y="329217"/>
            <a:ext cx="2827413" cy="15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진행</a:t>
            </a:r>
            <a:r>
              <a:rPr lang="en-US" altLang="ko-KR" sz="3300" dirty="0">
                <a:latin typeface="HY헤드라인M" pitchFamily="18" charset="-127"/>
                <a:ea typeface="HY헤드라인M" pitchFamily="18" charset="-127"/>
              </a:rPr>
              <a:t>-2</a:t>
            </a:r>
          </a:p>
          <a:p>
            <a:pPr algn="l" fontAlgn="ctr">
              <a:lnSpc>
                <a:spcPct val="140000"/>
              </a:lnSpc>
            </a:pPr>
            <a:endParaRPr lang="ko-KR" altLang="en-US" sz="33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5" name="말풍선: 사각형 14">
            <a:extLst>
              <a:ext uri="{FF2B5EF4-FFF2-40B4-BE49-F238E27FC236}">
                <a16:creationId xmlns:a16="http://schemas.microsoft.com/office/drawing/2014/main" id="{7616A7F5-A74B-47DC-98CD-67616D4ACA98}"/>
              </a:ext>
            </a:extLst>
          </p:cNvPr>
          <p:cNvSpPr/>
          <p:nvPr/>
        </p:nvSpPr>
        <p:spPr>
          <a:xfrm>
            <a:off x="2224400" y="4263370"/>
            <a:ext cx="2520947" cy="761733"/>
          </a:xfrm>
          <a:prstGeom prst="wedgeRectCallout">
            <a:avLst>
              <a:gd name="adj1" fmla="val -74676"/>
              <a:gd name="adj2" fmla="val 105607"/>
            </a:avLst>
          </a:prstGeom>
          <a:solidFill>
            <a:schemeClr val="bg1"/>
          </a:solidFill>
          <a:ln>
            <a:solidFill>
              <a:srgbClr val="FFD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      </a:t>
            </a:r>
            <a:r>
              <a:rPr lang="ko-KR" altLang="en-US" b="1" dirty="0" err="1">
                <a:solidFill>
                  <a:schemeClr val="tx1"/>
                </a:solidFill>
              </a:rPr>
              <a:t>안저니</a:t>
            </a:r>
            <a:r>
              <a:rPr lang="ko-KR" altLang="en-US" b="1" dirty="0">
                <a:solidFill>
                  <a:schemeClr val="tx1"/>
                </a:solidFill>
              </a:rPr>
              <a:t> </a:t>
            </a:r>
            <a:r>
              <a:rPr lang="ko-KR" altLang="en-US" b="1" dirty="0" err="1">
                <a:solidFill>
                  <a:schemeClr val="tx1"/>
                </a:solidFill>
              </a:rPr>
              <a:t>있니</a:t>
            </a:r>
            <a:r>
              <a:rPr lang="en-US" altLang="ko-KR" b="1" dirty="0">
                <a:solidFill>
                  <a:schemeClr val="tx1"/>
                </a:solidFill>
              </a:rPr>
              <a:t>?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61" name="그림 60">
            <a:extLst>
              <a:ext uri="{FF2B5EF4-FFF2-40B4-BE49-F238E27FC236}">
                <a16:creationId xmlns:a16="http://schemas.microsoft.com/office/drawing/2014/main" id="{B0391667-5DAB-4707-8D8A-76523CE3D20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860" b="98772" l="31094" r="90000">
                        <a14:foregroundMark x1="36250" y1="87018" x2="36250" y2="87018"/>
                        <a14:foregroundMark x1="35313" y1="84035" x2="35313" y2="84035"/>
                        <a14:foregroundMark x1="35469" y1="82982" x2="35469" y2="82982"/>
                        <a14:foregroundMark x1="52812" y1="85263" x2="52812" y2="85263"/>
                      </a14:backgroundRemoval>
                    </a14:imgEffect>
                  </a14:imgLayer>
                </a14:imgProps>
              </a:ext>
            </a:extLst>
          </a:blip>
          <a:srcRect l="31815" t="60427" r="40207" b="4828"/>
          <a:stretch/>
        </p:blipFill>
        <p:spPr>
          <a:xfrm>
            <a:off x="2398382" y="4321360"/>
            <a:ext cx="608159" cy="672635"/>
          </a:xfrm>
          <a:prstGeom prst="rect">
            <a:avLst/>
          </a:prstGeom>
          <a:ln>
            <a:noFill/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18" y="4971686"/>
            <a:ext cx="1348921" cy="1348921"/>
          </a:xfrm>
          <a:prstGeom prst="rect">
            <a:avLst/>
          </a:prstGeom>
        </p:spPr>
      </p:pic>
      <p:sp>
        <p:nvSpPr>
          <p:cNvPr id="52" name="말풍선: 사각형 51">
            <a:extLst>
              <a:ext uri="{FF2B5EF4-FFF2-40B4-BE49-F238E27FC236}">
                <a16:creationId xmlns:a16="http://schemas.microsoft.com/office/drawing/2014/main" id="{4AF15E72-B68B-4043-8CE0-4E79E33B79DD}"/>
              </a:ext>
            </a:extLst>
          </p:cNvPr>
          <p:cNvSpPr/>
          <p:nvPr/>
        </p:nvSpPr>
        <p:spPr>
          <a:xfrm>
            <a:off x="8825738" y="4212207"/>
            <a:ext cx="2101093" cy="634869"/>
          </a:xfrm>
          <a:prstGeom prst="wedgeRectCallout">
            <a:avLst>
              <a:gd name="adj1" fmla="val -3493"/>
              <a:gd name="adj2" fmla="val 204809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b="1" dirty="0">
                <a:solidFill>
                  <a:schemeClr val="tx1"/>
                </a:solidFill>
              </a:rPr>
              <a:t>아니 없어 </a:t>
            </a:r>
            <a:r>
              <a:rPr lang="ko-KR" altLang="en-US" b="1" dirty="0" err="1">
                <a:solidFill>
                  <a:schemeClr val="tx1"/>
                </a:solidFill>
              </a:rPr>
              <a:t>ㅠㅠ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D1A682FB-BEDE-4A04-8555-D37B418728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7001" y="1775508"/>
            <a:ext cx="1191281" cy="22723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5" name="그룹 84">
            <a:extLst>
              <a:ext uri="{FF2B5EF4-FFF2-40B4-BE49-F238E27FC236}">
                <a16:creationId xmlns:a16="http://schemas.microsoft.com/office/drawing/2014/main" id="{114C0F8F-16B1-4DF4-874B-99FAFA04F2E6}"/>
              </a:ext>
            </a:extLst>
          </p:cNvPr>
          <p:cNvGrpSpPr/>
          <p:nvPr/>
        </p:nvGrpSpPr>
        <p:grpSpPr>
          <a:xfrm rot="21418885">
            <a:off x="869326" y="5680557"/>
            <a:ext cx="1050677" cy="586913"/>
            <a:chOff x="1550672" y="1892220"/>
            <a:chExt cx="2751343" cy="1536913"/>
          </a:xfrm>
        </p:grpSpPr>
        <p:sp>
          <p:nvSpPr>
            <p:cNvPr id="86" name="사각형: 둥근 모서리 85">
              <a:extLst>
                <a:ext uri="{FF2B5EF4-FFF2-40B4-BE49-F238E27FC236}">
                  <a16:creationId xmlns:a16="http://schemas.microsoft.com/office/drawing/2014/main" id="{F3748D46-FDF6-47A3-9656-AEFEFE50FF21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A6F56C29-FFBF-40C6-AC89-600A3132F368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68906741-D221-4DD1-80B8-78BB381FF122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id="{3CB8FE25-E132-4EC7-97A2-F07DD98DC3EA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0" name="사각형: 둥근 모서리 89">
              <a:extLst>
                <a:ext uri="{FF2B5EF4-FFF2-40B4-BE49-F238E27FC236}">
                  <a16:creationId xmlns:a16="http://schemas.microsoft.com/office/drawing/2014/main" id="{F12D6530-0F2A-4A44-80AD-AC2B98598CD6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F063AB96-722F-437C-82AB-EBB93BB0A8E5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2" name="사각형: 둥근 모서리 91">
              <a:extLst>
                <a:ext uri="{FF2B5EF4-FFF2-40B4-BE49-F238E27FC236}">
                  <a16:creationId xmlns:a16="http://schemas.microsoft.com/office/drawing/2014/main" id="{1078C789-DFF3-4840-847A-1DDD1065178B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359B2088-204E-4FC5-BA53-43EB178DABC3}"/>
              </a:ext>
            </a:extLst>
          </p:cNvPr>
          <p:cNvGrpSpPr/>
          <p:nvPr/>
        </p:nvGrpSpPr>
        <p:grpSpPr>
          <a:xfrm>
            <a:off x="5122298" y="2089459"/>
            <a:ext cx="3144163" cy="1647352"/>
            <a:chOff x="5122298" y="2089459"/>
            <a:chExt cx="3144163" cy="1647352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12E1E9B1-674E-4CF0-A585-7B668639DD7F}"/>
                </a:ext>
              </a:extLst>
            </p:cNvPr>
            <p:cNvGrpSpPr/>
            <p:nvPr/>
          </p:nvGrpSpPr>
          <p:grpSpPr>
            <a:xfrm>
              <a:off x="5122298" y="2089459"/>
              <a:ext cx="3144163" cy="1647352"/>
              <a:chOff x="5604295" y="-2165237"/>
              <a:chExt cx="4942742" cy="2550431"/>
            </a:xfrm>
          </p:grpSpPr>
          <p:sp>
            <p:nvSpPr>
              <p:cNvPr id="40" name="화살표: 왼쪽/오른쪽 39">
                <a:extLst>
                  <a:ext uri="{FF2B5EF4-FFF2-40B4-BE49-F238E27FC236}">
                    <a16:creationId xmlns:a16="http://schemas.microsoft.com/office/drawing/2014/main" id="{660B636A-DE0A-4A7B-AB30-715737EE839E}"/>
                  </a:ext>
                </a:extLst>
              </p:cNvPr>
              <p:cNvSpPr/>
              <p:nvPr/>
            </p:nvSpPr>
            <p:spPr>
              <a:xfrm>
                <a:off x="5604295" y="-2165237"/>
                <a:ext cx="4942742" cy="2550431"/>
              </a:xfrm>
              <a:prstGeom prst="leftRightArrow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D5C87D09-C074-44EA-ACF2-17A6AC3CE822}"/>
                  </a:ext>
                </a:extLst>
              </p:cNvPr>
              <p:cNvGrpSpPr/>
              <p:nvPr/>
            </p:nvGrpSpPr>
            <p:grpSpPr>
              <a:xfrm>
                <a:off x="6547251" y="-1437621"/>
                <a:ext cx="1926100" cy="1033433"/>
                <a:chOff x="6544504" y="-1168900"/>
                <a:chExt cx="1926100" cy="1033433"/>
              </a:xfrm>
            </p:grpSpPr>
            <p:grpSp>
              <p:nvGrpSpPr>
                <p:cNvPr id="31" name="그룹 30">
                  <a:extLst>
                    <a:ext uri="{FF2B5EF4-FFF2-40B4-BE49-F238E27FC236}">
                      <a16:creationId xmlns:a16="http://schemas.microsoft.com/office/drawing/2014/main" id="{74CC397E-7532-4D23-8CD3-E3DAAADEB08B}"/>
                    </a:ext>
                  </a:extLst>
                </p:cNvPr>
                <p:cNvGrpSpPr/>
                <p:nvPr/>
              </p:nvGrpSpPr>
              <p:grpSpPr>
                <a:xfrm>
                  <a:off x="6544504" y="-1168900"/>
                  <a:ext cx="1033433" cy="1033433"/>
                  <a:chOff x="6581469" y="2546270"/>
                  <a:chExt cx="1033433" cy="1033433"/>
                </a:xfrm>
              </p:grpSpPr>
              <p:sp>
                <p:nvSpPr>
                  <p:cNvPr id="27" name="타원 26">
                    <a:extLst>
                      <a:ext uri="{FF2B5EF4-FFF2-40B4-BE49-F238E27FC236}">
                        <a16:creationId xmlns:a16="http://schemas.microsoft.com/office/drawing/2014/main" id="{11CF5891-D7B7-46E6-962D-E09AFEAEDE02}"/>
                      </a:ext>
                    </a:extLst>
                  </p:cNvPr>
                  <p:cNvSpPr/>
                  <p:nvPr/>
                </p:nvSpPr>
                <p:spPr>
                  <a:xfrm>
                    <a:off x="6581469" y="2546270"/>
                    <a:ext cx="1033433" cy="1033433"/>
                  </a:xfrm>
                  <a:prstGeom prst="ellipse">
                    <a:avLst/>
                  </a:prstGeom>
                  <a:solidFill>
                    <a:srgbClr val="FFDD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pic>
                <p:nvPicPr>
                  <p:cNvPr id="62" name="그림 61">
                    <a:extLst>
                      <a:ext uri="{FF2B5EF4-FFF2-40B4-BE49-F238E27FC236}">
                        <a16:creationId xmlns:a16="http://schemas.microsoft.com/office/drawing/2014/main" id="{6324ED34-B676-44AD-B392-AAD42FDDCD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8">
                            <a14:imgEffect>
                              <a14:backgroundRemoval t="63860" b="98772" l="31094" r="90000">
                                <a14:foregroundMark x1="36250" y1="87018" x2="36250" y2="87018"/>
                                <a14:foregroundMark x1="35313" y1="84035" x2="35313" y2="84035"/>
                                <a14:foregroundMark x1="35469" y1="82982" x2="35469" y2="82982"/>
                                <a14:foregroundMark x1="52812" y1="85263" x2="52812" y2="85263"/>
                              </a14:backgroundRemoval>
                            </a14:imgEffect>
                          </a14:imgLayer>
                        </a14:imgProps>
                      </a:ext>
                    </a:extLst>
                  </a:blip>
                  <a:srcRect l="31815" t="60427" r="40207" b="4828"/>
                  <a:stretch/>
                </p:blipFill>
                <p:spPr>
                  <a:xfrm flipH="1">
                    <a:off x="6747656" y="2701754"/>
                    <a:ext cx="683992" cy="67263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28" name="직사각형 27">
                  <a:extLst>
                    <a:ext uri="{FF2B5EF4-FFF2-40B4-BE49-F238E27FC236}">
                      <a16:creationId xmlns:a16="http://schemas.microsoft.com/office/drawing/2014/main" id="{F54F50B3-4359-4082-BCA8-CCE16D2947C6}"/>
                    </a:ext>
                  </a:extLst>
                </p:cNvPr>
                <p:cNvSpPr/>
                <p:nvPr/>
              </p:nvSpPr>
              <p:spPr>
                <a:xfrm>
                  <a:off x="7669977" y="-858991"/>
                  <a:ext cx="800627" cy="502351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600" b="1" dirty="0"/>
                    <a:t>VS</a:t>
                  </a:r>
                  <a:endParaRPr lang="ko-KR" altLang="en-US" sz="1600" b="1" dirty="0"/>
                </a:p>
              </p:txBody>
            </p:sp>
          </p:grpSp>
        </p:grpSp>
        <p:sp>
          <p:nvSpPr>
            <p:cNvPr id="56" name="곱하기 기호 55">
              <a:extLst>
                <a:ext uri="{FF2B5EF4-FFF2-40B4-BE49-F238E27FC236}">
                  <a16:creationId xmlns:a16="http://schemas.microsoft.com/office/drawing/2014/main" id="{6C0C95F5-196F-40E0-B012-A8C486369833}"/>
                </a:ext>
              </a:extLst>
            </p:cNvPr>
            <p:cNvSpPr/>
            <p:nvPr/>
          </p:nvSpPr>
          <p:spPr>
            <a:xfrm>
              <a:off x="6688275" y="2258944"/>
              <a:ext cx="1347271" cy="134727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836FD90B-EA5A-4CA9-B189-38C1B2F5FF1E}"/>
              </a:ext>
            </a:extLst>
          </p:cNvPr>
          <p:cNvGrpSpPr/>
          <p:nvPr/>
        </p:nvGrpSpPr>
        <p:grpSpPr>
          <a:xfrm>
            <a:off x="8325010" y="1726989"/>
            <a:ext cx="1347271" cy="2295926"/>
            <a:chOff x="8320557" y="1650987"/>
            <a:chExt cx="1347271" cy="2295926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9A3DFD40-8DA0-4B3B-841E-74C2F8A4C2FF}"/>
                </a:ext>
              </a:extLst>
            </p:cNvPr>
            <p:cNvGrpSpPr/>
            <p:nvPr/>
          </p:nvGrpSpPr>
          <p:grpSpPr>
            <a:xfrm>
              <a:off x="8426760" y="1650987"/>
              <a:ext cx="1227528" cy="2295926"/>
              <a:chOff x="8262282" y="221814"/>
              <a:chExt cx="1227528" cy="2295926"/>
            </a:xfrm>
          </p:grpSpPr>
          <p:pic>
            <p:nvPicPr>
              <p:cNvPr id="60" name="그림 59">
                <a:extLst>
                  <a:ext uri="{FF2B5EF4-FFF2-40B4-BE49-F238E27FC236}">
                    <a16:creationId xmlns:a16="http://schemas.microsoft.com/office/drawing/2014/main" id="{159E0A61-055C-43B9-887F-8791B18A1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98529" y="221814"/>
                <a:ext cx="1191281" cy="227238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63" name="사각형: 둥근 모서리 62">
                <a:extLst>
                  <a:ext uri="{FF2B5EF4-FFF2-40B4-BE49-F238E27FC236}">
                    <a16:creationId xmlns:a16="http://schemas.microsoft.com/office/drawing/2014/main" id="{A3FDAA37-3553-47A7-8064-A4B2407E6B51}"/>
                  </a:ext>
                </a:extLst>
              </p:cNvPr>
              <p:cNvSpPr/>
              <p:nvPr/>
            </p:nvSpPr>
            <p:spPr>
              <a:xfrm>
                <a:off x="8262282" y="238637"/>
                <a:ext cx="1204659" cy="2279103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  <a:alpha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6" name="곱하기 기호 65">
              <a:extLst>
                <a:ext uri="{FF2B5EF4-FFF2-40B4-BE49-F238E27FC236}">
                  <a16:creationId xmlns:a16="http://schemas.microsoft.com/office/drawing/2014/main" id="{B879B003-F180-4B9C-B12D-F8BB78ACDA0E}"/>
                </a:ext>
              </a:extLst>
            </p:cNvPr>
            <p:cNvSpPr/>
            <p:nvPr/>
          </p:nvSpPr>
          <p:spPr>
            <a:xfrm>
              <a:off x="8320557" y="2091873"/>
              <a:ext cx="1347271" cy="134727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C3CB5CC3-739D-4D39-8A34-25FB2494751F}"/>
              </a:ext>
            </a:extLst>
          </p:cNvPr>
          <p:cNvGrpSpPr/>
          <p:nvPr/>
        </p:nvGrpSpPr>
        <p:grpSpPr>
          <a:xfrm rot="21418885">
            <a:off x="10446140" y="5747265"/>
            <a:ext cx="1050677" cy="586913"/>
            <a:chOff x="1550672" y="1892220"/>
            <a:chExt cx="2751343" cy="1536913"/>
          </a:xfrm>
        </p:grpSpPr>
        <p:sp>
          <p:nvSpPr>
            <p:cNvPr id="68" name="사각형: 둥근 모서리 67">
              <a:extLst>
                <a:ext uri="{FF2B5EF4-FFF2-40B4-BE49-F238E27FC236}">
                  <a16:creationId xmlns:a16="http://schemas.microsoft.com/office/drawing/2014/main" id="{A14DD39D-9DF1-44CB-8879-0183F8C8608F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69" name="사각형: 둥근 모서리 68">
              <a:extLst>
                <a:ext uri="{FF2B5EF4-FFF2-40B4-BE49-F238E27FC236}">
                  <a16:creationId xmlns:a16="http://schemas.microsoft.com/office/drawing/2014/main" id="{2AE1659C-7E26-444D-B582-2D31073F20CB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0" name="사각형: 둥근 모서리 69">
              <a:extLst>
                <a:ext uri="{FF2B5EF4-FFF2-40B4-BE49-F238E27FC236}">
                  <a16:creationId xmlns:a16="http://schemas.microsoft.com/office/drawing/2014/main" id="{A26484E3-D0FC-4750-9E17-87D9FAAA258C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1" name="사각형: 둥근 모서리 70">
              <a:extLst>
                <a:ext uri="{FF2B5EF4-FFF2-40B4-BE49-F238E27FC236}">
                  <a16:creationId xmlns:a16="http://schemas.microsoft.com/office/drawing/2014/main" id="{1FAFA64D-2C77-45D8-A655-34E5848EDF9F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2" name="사각형: 둥근 모서리 71">
              <a:extLst>
                <a:ext uri="{FF2B5EF4-FFF2-40B4-BE49-F238E27FC236}">
                  <a16:creationId xmlns:a16="http://schemas.microsoft.com/office/drawing/2014/main" id="{15BAE933-2E79-4292-A7D1-8474CE5A50E7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3" name="사각형: 둥근 모서리 72">
              <a:extLst>
                <a:ext uri="{FF2B5EF4-FFF2-40B4-BE49-F238E27FC236}">
                  <a16:creationId xmlns:a16="http://schemas.microsoft.com/office/drawing/2014/main" id="{20D19000-2499-4E96-BC60-2B2D03486F9C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4" name="사각형: 둥근 모서리 73">
              <a:extLst>
                <a:ext uri="{FF2B5EF4-FFF2-40B4-BE49-F238E27FC236}">
                  <a16:creationId xmlns:a16="http://schemas.microsoft.com/office/drawing/2014/main" id="{FBD82703-8948-46F3-9DC2-000FCAE44EAD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E1EA15A0-8382-46A1-9944-965A52816D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92" y="733244"/>
            <a:ext cx="1348921" cy="13489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A3CD5D5E-9575-4FBA-AA44-7A96C021C8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82"/>
          <a:stretch/>
        </p:blipFill>
        <p:spPr>
          <a:xfrm>
            <a:off x="627507" y="1133554"/>
            <a:ext cx="1304925" cy="1412716"/>
          </a:xfrm>
          <a:prstGeom prst="rect">
            <a:avLst/>
          </a:prstGeom>
        </p:spPr>
      </p:pic>
      <p:grpSp>
        <p:nvGrpSpPr>
          <p:cNvPr id="45" name="그룹 44">
            <a:extLst>
              <a:ext uri="{FF2B5EF4-FFF2-40B4-BE49-F238E27FC236}">
                <a16:creationId xmlns:a16="http://schemas.microsoft.com/office/drawing/2014/main" id="{AA508313-852A-429D-9C4A-1648EC54C852}"/>
              </a:ext>
            </a:extLst>
          </p:cNvPr>
          <p:cNvGrpSpPr/>
          <p:nvPr/>
        </p:nvGrpSpPr>
        <p:grpSpPr>
          <a:xfrm rot="21418885">
            <a:off x="10386855" y="1644774"/>
            <a:ext cx="1050677" cy="586913"/>
            <a:chOff x="1550672" y="1892220"/>
            <a:chExt cx="2751343" cy="1536913"/>
          </a:xfrm>
        </p:grpSpPr>
        <p:sp>
          <p:nvSpPr>
            <p:cNvPr id="46" name="사각형: 둥근 모서리 45">
              <a:extLst>
                <a:ext uri="{FF2B5EF4-FFF2-40B4-BE49-F238E27FC236}">
                  <a16:creationId xmlns:a16="http://schemas.microsoft.com/office/drawing/2014/main" id="{414D6BC8-DDB1-4A0B-8479-9EEB6DCFCFF8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B42F4E1D-5A12-4D8B-9B73-7BDE6301BB1E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A4B0A691-F8BE-4FDD-B6CB-73A8DBE8A1DE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604B2C90-568E-40FC-A5B8-0EDD4965AC8F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1EFC87C1-8C18-4B2A-B698-03E0A531BC84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35B38272-052B-44E9-A893-B2371326799D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9DBC377F-1ACE-431D-86ED-6E57B0F2FBB6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D80DED71-F98A-4A91-96D7-F869CE711B99}"/>
              </a:ext>
            </a:extLst>
          </p:cNvPr>
          <p:cNvGrpSpPr/>
          <p:nvPr/>
        </p:nvGrpSpPr>
        <p:grpSpPr>
          <a:xfrm rot="21418885">
            <a:off x="773596" y="2215563"/>
            <a:ext cx="1050677" cy="586913"/>
            <a:chOff x="1550672" y="1892220"/>
            <a:chExt cx="2751343" cy="1536913"/>
          </a:xfrm>
        </p:grpSpPr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69A036C7-1769-4B51-8D01-4CC1CEABD93B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02D72153-4C6D-46E3-B1A3-C630A43D7560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7E497B5F-47FC-4E47-8CC7-9BE3C7D9400E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5" name="사각형: 둥근 모서리 74">
              <a:extLst>
                <a:ext uri="{FF2B5EF4-FFF2-40B4-BE49-F238E27FC236}">
                  <a16:creationId xmlns:a16="http://schemas.microsoft.com/office/drawing/2014/main" id="{0CA6D0AB-612F-4129-AE99-E9775383FAAA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6" name="사각형: 둥근 모서리 75">
              <a:extLst>
                <a:ext uri="{FF2B5EF4-FFF2-40B4-BE49-F238E27FC236}">
                  <a16:creationId xmlns:a16="http://schemas.microsoft.com/office/drawing/2014/main" id="{DC43480D-68C0-4F44-AF2C-1FCBF55AA02F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id="{9E6E2C72-6327-4F78-8213-76C19061B2EC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8" name="사각형: 둥근 모서리 77">
              <a:extLst>
                <a:ext uri="{FF2B5EF4-FFF2-40B4-BE49-F238E27FC236}">
                  <a16:creationId xmlns:a16="http://schemas.microsoft.com/office/drawing/2014/main" id="{2F576D5D-250D-4730-9EC0-8B8222967A87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11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415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06" grpId="0"/>
      <p:bldP spid="15" grpId="0" animBg="1"/>
      <p:bldP spid="15" grpId="1" animBg="1"/>
      <p:bldP spid="52" grpId="0" animBg="1"/>
      <p:bldP spid="5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72" y="4825404"/>
            <a:ext cx="1348921" cy="1348921"/>
          </a:xfrm>
          <a:prstGeom prst="rect">
            <a:avLst/>
          </a:prstGeom>
        </p:spPr>
      </p:pic>
      <p:pic>
        <p:nvPicPr>
          <p:cNvPr id="207" name="그림 206">
            <a:extLst>
              <a:ext uri="{FF2B5EF4-FFF2-40B4-BE49-F238E27FC236}">
                <a16:creationId xmlns:a16="http://schemas.microsoft.com/office/drawing/2014/main" id="{0EC80117-E8B2-4ECF-AC61-631C60BAC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84" y="13092"/>
            <a:ext cx="1815873" cy="977778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9367398D-5204-4C50-8C82-D1F21EDD3885}"/>
              </a:ext>
            </a:extLst>
          </p:cNvPr>
          <p:cNvSpPr/>
          <p:nvPr/>
        </p:nvSpPr>
        <p:spPr>
          <a:xfrm>
            <a:off x="2277074" y="329217"/>
            <a:ext cx="2827413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ctr">
              <a:lnSpc>
                <a:spcPct val="140000"/>
              </a:lnSpc>
            </a:pPr>
            <a:r>
              <a:rPr lang="ko-KR" altLang="en-US" sz="3300" dirty="0">
                <a:latin typeface="HY헤드라인M" pitchFamily="18" charset="-127"/>
                <a:ea typeface="HY헤드라인M" pitchFamily="18" charset="-127"/>
              </a:rPr>
              <a:t>게임 종료</a:t>
            </a: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114C0F8F-16B1-4DF4-874B-99FAFA04F2E6}"/>
              </a:ext>
            </a:extLst>
          </p:cNvPr>
          <p:cNvGrpSpPr/>
          <p:nvPr/>
        </p:nvGrpSpPr>
        <p:grpSpPr>
          <a:xfrm rot="21418885">
            <a:off x="869326" y="5680557"/>
            <a:ext cx="1050677" cy="586913"/>
            <a:chOff x="1550672" y="1892220"/>
            <a:chExt cx="2751343" cy="1536913"/>
          </a:xfrm>
        </p:grpSpPr>
        <p:sp>
          <p:nvSpPr>
            <p:cNvPr id="86" name="사각형: 둥근 모서리 85">
              <a:extLst>
                <a:ext uri="{FF2B5EF4-FFF2-40B4-BE49-F238E27FC236}">
                  <a16:creationId xmlns:a16="http://schemas.microsoft.com/office/drawing/2014/main" id="{F3748D46-FDF6-47A3-9656-AEFEFE50FF21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7" name="사각형: 둥근 모서리 86">
              <a:extLst>
                <a:ext uri="{FF2B5EF4-FFF2-40B4-BE49-F238E27FC236}">
                  <a16:creationId xmlns:a16="http://schemas.microsoft.com/office/drawing/2014/main" id="{A6F56C29-FFBF-40C6-AC89-600A3132F368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68906741-D221-4DD1-80B8-78BB381FF122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9" name="사각형: 둥근 모서리 88">
              <a:extLst>
                <a:ext uri="{FF2B5EF4-FFF2-40B4-BE49-F238E27FC236}">
                  <a16:creationId xmlns:a16="http://schemas.microsoft.com/office/drawing/2014/main" id="{3CB8FE25-E132-4EC7-97A2-F07DD98DC3EA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0" name="사각형: 둥근 모서리 89">
              <a:extLst>
                <a:ext uri="{FF2B5EF4-FFF2-40B4-BE49-F238E27FC236}">
                  <a16:creationId xmlns:a16="http://schemas.microsoft.com/office/drawing/2014/main" id="{F12D6530-0F2A-4A44-80AD-AC2B98598CD6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1" name="사각형: 둥근 모서리 90">
              <a:extLst>
                <a:ext uri="{FF2B5EF4-FFF2-40B4-BE49-F238E27FC236}">
                  <a16:creationId xmlns:a16="http://schemas.microsoft.com/office/drawing/2014/main" id="{F063AB96-722F-437C-82AB-EBB93BB0A8E5}"/>
                </a:ext>
              </a:extLst>
            </p:cNvPr>
            <p:cNvSpPr/>
            <p:nvPr/>
          </p:nvSpPr>
          <p:spPr>
            <a:xfrm rot="1224949">
              <a:off x="3193748" y="201859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2" name="사각형: 둥근 모서리 91">
              <a:extLst>
                <a:ext uri="{FF2B5EF4-FFF2-40B4-BE49-F238E27FC236}">
                  <a16:creationId xmlns:a16="http://schemas.microsoft.com/office/drawing/2014/main" id="{1078C789-DFF3-4840-847A-1DDD1065178B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E1EA15A0-8382-46A1-9944-965A52816D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72" y="1181090"/>
            <a:ext cx="1348921" cy="13489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A3CD5D5E-9575-4FBA-AA44-7A96C021C8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82"/>
          <a:stretch/>
        </p:blipFill>
        <p:spPr>
          <a:xfrm>
            <a:off x="627507" y="1133554"/>
            <a:ext cx="1304925" cy="1412716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EBD4F1F-258C-4104-8A60-2851F95A67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18" y="4971686"/>
            <a:ext cx="1348921" cy="1348921"/>
          </a:xfrm>
          <a:prstGeom prst="rect">
            <a:avLst/>
          </a:prstGeom>
        </p:spPr>
      </p:pic>
      <p:grpSp>
        <p:nvGrpSpPr>
          <p:cNvPr id="46" name="그룹 45">
            <a:extLst>
              <a:ext uri="{FF2B5EF4-FFF2-40B4-BE49-F238E27FC236}">
                <a16:creationId xmlns:a16="http://schemas.microsoft.com/office/drawing/2014/main" id="{FF9D985C-3F41-4439-B7F9-058F31948241}"/>
              </a:ext>
            </a:extLst>
          </p:cNvPr>
          <p:cNvGrpSpPr/>
          <p:nvPr/>
        </p:nvGrpSpPr>
        <p:grpSpPr>
          <a:xfrm rot="21418885">
            <a:off x="10446140" y="5747265"/>
            <a:ext cx="1050677" cy="586913"/>
            <a:chOff x="1550672" y="1892220"/>
            <a:chExt cx="2751343" cy="1536913"/>
          </a:xfrm>
        </p:grpSpPr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74ECE60E-238B-43BA-A86B-5122D3265513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03CDFEA0-018F-4F9A-AF66-398C0A4E94BF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A53819E4-38CB-4E86-98E9-BFAC20EAA0E7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26954215-EDD9-4A8B-B82E-CFA4F5FA2368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C71784BD-1E3F-4F5C-80C8-302DB815C907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4" name="사각형: 둥근 모서리 53">
              <a:extLst>
                <a:ext uri="{FF2B5EF4-FFF2-40B4-BE49-F238E27FC236}">
                  <a16:creationId xmlns:a16="http://schemas.microsoft.com/office/drawing/2014/main" id="{B3BAA5D1-190A-4A1E-A5FA-EB918162A278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58" name="사각형: 둥근 모서리 57">
              <a:extLst>
                <a:ext uri="{FF2B5EF4-FFF2-40B4-BE49-F238E27FC236}">
                  <a16:creationId xmlns:a16="http://schemas.microsoft.com/office/drawing/2014/main" id="{3E180269-563A-4E4E-9ACF-4B11D946B175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503F9246-5995-4973-A8AD-B8A14BBAB971}"/>
              </a:ext>
            </a:extLst>
          </p:cNvPr>
          <p:cNvGrpSpPr/>
          <p:nvPr/>
        </p:nvGrpSpPr>
        <p:grpSpPr>
          <a:xfrm rot="21418885">
            <a:off x="10438340" y="2236555"/>
            <a:ext cx="1050677" cy="586913"/>
            <a:chOff x="1550672" y="1892220"/>
            <a:chExt cx="2751343" cy="1536913"/>
          </a:xfrm>
        </p:grpSpPr>
        <p:sp>
          <p:nvSpPr>
            <p:cNvPr id="64" name="사각형: 둥근 모서리 63">
              <a:extLst>
                <a:ext uri="{FF2B5EF4-FFF2-40B4-BE49-F238E27FC236}">
                  <a16:creationId xmlns:a16="http://schemas.microsoft.com/office/drawing/2014/main" id="{43295CE6-B920-45D7-B6E9-EE0E35A54A45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65" name="사각형: 둥근 모서리 64">
              <a:extLst>
                <a:ext uri="{FF2B5EF4-FFF2-40B4-BE49-F238E27FC236}">
                  <a16:creationId xmlns:a16="http://schemas.microsoft.com/office/drawing/2014/main" id="{9AFCF1B9-9734-468A-AC54-6A8616A6DFD3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5" name="사각형: 둥근 모서리 74">
              <a:extLst>
                <a:ext uri="{FF2B5EF4-FFF2-40B4-BE49-F238E27FC236}">
                  <a16:creationId xmlns:a16="http://schemas.microsoft.com/office/drawing/2014/main" id="{6AA79660-82B7-4931-9F0A-ED931AF6D7EF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6" name="사각형: 둥근 모서리 75">
              <a:extLst>
                <a:ext uri="{FF2B5EF4-FFF2-40B4-BE49-F238E27FC236}">
                  <a16:creationId xmlns:a16="http://schemas.microsoft.com/office/drawing/2014/main" id="{A2C698C3-C932-4DD1-A866-B492948EA0C9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7" name="사각형: 둥근 모서리 76">
              <a:extLst>
                <a:ext uri="{FF2B5EF4-FFF2-40B4-BE49-F238E27FC236}">
                  <a16:creationId xmlns:a16="http://schemas.microsoft.com/office/drawing/2014/main" id="{ACF810B7-E6E9-491C-AFF0-0F1C78A6AF54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8" name="사각형: 둥근 모서리 77">
              <a:extLst>
                <a:ext uri="{FF2B5EF4-FFF2-40B4-BE49-F238E27FC236}">
                  <a16:creationId xmlns:a16="http://schemas.microsoft.com/office/drawing/2014/main" id="{609E1292-D592-409E-A517-9BCC9E0DD680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79" name="사각형: 둥근 모서리 78">
              <a:extLst>
                <a:ext uri="{FF2B5EF4-FFF2-40B4-BE49-F238E27FC236}">
                  <a16:creationId xmlns:a16="http://schemas.microsoft.com/office/drawing/2014/main" id="{4138D7EE-8C35-4DAA-A218-52F5A7698D16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2DE7F3D8-BAA2-4488-A823-5CF2F754ACF5}"/>
              </a:ext>
            </a:extLst>
          </p:cNvPr>
          <p:cNvGrpSpPr/>
          <p:nvPr/>
        </p:nvGrpSpPr>
        <p:grpSpPr>
          <a:xfrm rot="21418885">
            <a:off x="818389" y="2336301"/>
            <a:ext cx="1050677" cy="586913"/>
            <a:chOff x="1550672" y="1892220"/>
            <a:chExt cx="2751343" cy="1536913"/>
          </a:xfrm>
        </p:grpSpPr>
        <p:sp>
          <p:nvSpPr>
            <p:cNvPr id="81" name="사각형: 둥근 모서리 80">
              <a:extLst>
                <a:ext uri="{FF2B5EF4-FFF2-40B4-BE49-F238E27FC236}">
                  <a16:creationId xmlns:a16="http://schemas.microsoft.com/office/drawing/2014/main" id="{B1C6DFC6-BAF3-43B1-ABA9-BABBB60984EC}"/>
                </a:ext>
              </a:extLst>
            </p:cNvPr>
            <p:cNvSpPr/>
            <p:nvPr/>
          </p:nvSpPr>
          <p:spPr>
            <a:xfrm rot="20129546">
              <a:off x="1550672" y="2153181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2" name="사각형: 둥근 모서리 81">
              <a:extLst>
                <a:ext uri="{FF2B5EF4-FFF2-40B4-BE49-F238E27FC236}">
                  <a16:creationId xmlns:a16="http://schemas.microsoft.com/office/drawing/2014/main" id="{A62EAB6F-C888-42B2-9C93-FC9E676A4365}"/>
                </a:ext>
              </a:extLst>
            </p:cNvPr>
            <p:cNvSpPr/>
            <p:nvPr/>
          </p:nvSpPr>
          <p:spPr>
            <a:xfrm rot="20946742">
              <a:off x="1907326" y="2005857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3" name="사각형: 둥근 모서리 82">
              <a:extLst>
                <a:ext uri="{FF2B5EF4-FFF2-40B4-BE49-F238E27FC236}">
                  <a16:creationId xmlns:a16="http://schemas.microsoft.com/office/drawing/2014/main" id="{9A0046E3-5C68-4DC4-9F65-395AB54B0E8C}"/>
                </a:ext>
              </a:extLst>
            </p:cNvPr>
            <p:cNvSpPr/>
            <p:nvPr/>
          </p:nvSpPr>
          <p:spPr>
            <a:xfrm rot="21148623">
              <a:off x="2274292" y="1910815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84" name="사각형: 둥근 모서리 83">
              <a:extLst>
                <a:ext uri="{FF2B5EF4-FFF2-40B4-BE49-F238E27FC236}">
                  <a16:creationId xmlns:a16="http://schemas.microsoft.com/office/drawing/2014/main" id="{BA43F57A-370B-488D-B252-4ADDC843BCBD}"/>
                </a:ext>
              </a:extLst>
            </p:cNvPr>
            <p:cNvSpPr/>
            <p:nvPr/>
          </p:nvSpPr>
          <p:spPr>
            <a:xfrm rot="21353088">
              <a:off x="2641847" y="189222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3" name="사각형: 둥근 모서리 92">
              <a:extLst>
                <a:ext uri="{FF2B5EF4-FFF2-40B4-BE49-F238E27FC236}">
                  <a16:creationId xmlns:a16="http://schemas.microsoft.com/office/drawing/2014/main" id="{39FC65E5-7E0C-47B2-9C07-CE808C28A978}"/>
                </a:ext>
              </a:extLst>
            </p:cNvPr>
            <p:cNvSpPr/>
            <p:nvPr/>
          </p:nvSpPr>
          <p:spPr>
            <a:xfrm rot="729670">
              <a:off x="2893265" y="1931118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4" name="사각형: 둥근 모서리 93">
              <a:extLst>
                <a:ext uri="{FF2B5EF4-FFF2-40B4-BE49-F238E27FC236}">
                  <a16:creationId xmlns:a16="http://schemas.microsoft.com/office/drawing/2014/main" id="{2B425251-01E6-45A6-A928-39B5CDCBCAFE}"/>
                </a:ext>
              </a:extLst>
            </p:cNvPr>
            <p:cNvSpPr/>
            <p:nvPr/>
          </p:nvSpPr>
          <p:spPr>
            <a:xfrm rot="1224949">
              <a:off x="3193747" y="2018590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  <p:sp>
          <p:nvSpPr>
            <p:cNvPr id="95" name="사각형: 둥근 모서리 94">
              <a:extLst>
                <a:ext uri="{FF2B5EF4-FFF2-40B4-BE49-F238E27FC236}">
                  <a16:creationId xmlns:a16="http://schemas.microsoft.com/office/drawing/2014/main" id="{7D5BA8E0-47DC-4E80-968E-0D66F49F6C4C}"/>
                </a:ext>
              </a:extLst>
            </p:cNvPr>
            <p:cNvSpPr/>
            <p:nvPr/>
          </p:nvSpPr>
          <p:spPr>
            <a:xfrm rot="2278585">
              <a:off x="3546381" y="2182692"/>
              <a:ext cx="755634" cy="1246441"/>
            </a:xfrm>
            <a:prstGeom prst="roundRect">
              <a:avLst/>
            </a:prstGeom>
            <a:blipFill>
              <a:blip r:embed="rId6"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/>
            </a:p>
          </p:txBody>
        </p:sp>
      </p:grpSp>
      <p:sp>
        <p:nvSpPr>
          <p:cNvPr id="99" name="사각형: 둥근 모서리 98">
            <a:extLst>
              <a:ext uri="{FF2B5EF4-FFF2-40B4-BE49-F238E27FC236}">
                <a16:creationId xmlns:a16="http://schemas.microsoft.com/office/drawing/2014/main" id="{628FEC81-2756-4095-81D8-2DD302E45943}"/>
              </a:ext>
            </a:extLst>
          </p:cNvPr>
          <p:cNvSpPr/>
          <p:nvPr/>
        </p:nvSpPr>
        <p:spPr>
          <a:xfrm>
            <a:off x="2339057" y="4860784"/>
            <a:ext cx="3405527" cy="1729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F5CBEE9-3A1A-417D-95DB-00B906EE0FB2}"/>
              </a:ext>
            </a:extLst>
          </p:cNvPr>
          <p:cNvGrpSpPr/>
          <p:nvPr/>
        </p:nvGrpSpPr>
        <p:grpSpPr>
          <a:xfrm>
            <a:off x="2525456" y="4963422"/>
            <a:ext cx="3000642" cy="1477213"/>
            <a:chOff x="2178306" y="4910185"/>
            <a:chExt cx="3540028" cy="1742753"/>
          </a:xfrm>
        </p:grpSpPr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AFA542C7-E1CB-4782-B87F-8A8052A60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78306" y="4937584"/>
              <a:ext cx="839253" cy="16487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0EE1FC38-E8B4-4A79-83A3-07B60E2AE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26418" y="4910185"/>
              <a:ext cx="889221" cy="16903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821D2738-F137-4983-B384-AE1C6F24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277347" y="4912513"/>
              <a:ext cx="850156" cy="17047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E148EBB1-C667-43E8-B9FC-6DB6EE50B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27485" y="4922364"/>
              <a:ext cx="867658" cy="16775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A0CDDB46-00A6-47D9-8138-01868FA57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172168" y="4942423"/>
              <a:ext cx="912225" cy="16775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6FF3A1B2-C4AF-45CF-A94D-5D53EADBE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840243" y="4939278"/>
              <a:ext cx="878091" cy="171366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1DFC5BD1-1EF3-4049-AE5C-B2890AB86047}"/>
              </a:ext>
            </a:extLst>
          </p:cNvPr>
          <p:cNvSpPr/>
          <p:nvPr/>
        </p:nvSpPr>
        <p:spPr>
          <a:xfrm>
            <a:off x="6692548" y="4837154"/>
            <a:ext cx="3405527" cy="1729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7A94DC3B-16D6-4305-8BB2-5FE1BB3AF40D}"/>
              </a:ext>
            </a:extLst>
          </p:cNvPr>
          <p:cNvSpPr/>
          <p:nvPr/>
        </p:nvSpPr>
        <p:spPr>
          <a:xfrm>
            <a:off x="2209281" y="1400577"/>
            <a:ext cx="3405527" cy="1729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사각형: 둥근 모서리 109">
            <a:extLst>
              <a:ext uri="{FF2B5EF4-FFF2-40B4-BE49-F238E27FC236}">
                <a16:creationId xmlns:a16="http://schemas.microsoft.com/office/drawing/2014/main" id="{70556B56-F8C3-443F-83F6-AB23D4569EB1}"/>
              </a:ext>
            </a:extLst>
          </p:cNvPr>
          <p:cNvSpPr/>
          <p:nvPr/>
        </p:nvSpPr>
        <p:spPr>
          <a:xfrm>
            <a:off x="6562772" y="1376947"/>
            <a:ext cx="3405527" cy="1729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AE9FC679-1392-466F-B9DC-F168414776C8}"/>
              </a:ext>
            </a:extLst>
          </p:cNvPr>
          <p:cNvGrpSpPr/>
          <p:nvPr/>
        </p:nvGrpSpPr>
        <p:grpSpPr>
          <a:xfrm>
            <a:off x="6764402" y="1512835"/>
            <a:ext cx="1505327" cy="1380683"/>
            <a:chOff x="9993480" y="1426154"/>
            <a:chExt cx="2183657" cy="2002846"/>
          </a:xfrm>
        </p:grpSpPr>
        <p:pic>
          <p:nvPicPr>
            <p:cNvPr id="112" name="그림 111">
              <a:extLst>
                <a:ext uri="{FF2B5EF4-FFF2-40B4-BE49-F238E27FC236}">
                  <a16:creationId xmlns:a16="http://schemas.microsoft.com/office/drawing/2014/main" id="{BAA10F67-C02A-42E2-8464-73D178F3B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93480" y="1449926"/>
              <a:ext cx="1043702" cy="195840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그림 112">
              <a:extLst>
                <a:ext uri="{FF2B5EF4-FFF2-40B4-BE49-F238E27FC236}">
                  <a16:creationId xmlns:a16="http://schemas.microsoft.com/office/drawing/2014/main" id="{AFBB1AE5-EFE7-447D-8E4F-0BD1B1DED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494989" y="1460748"/>
              <a:ext cx="1018163" cy="19682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4" name="그림 113">
              <a:extLst>
                <a:ext uri="{FF2B5EF4-FFF2-40B4-BE49-F238E27FC236}">
                  <a16:creationId xmlns:a16="http://schemas.microsoft.com/office/drawing/2014/main" id="{11EE1E15-661E-4234-9B09-9CAB8DA8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11988" y="1426154"/>
              <a:ext cx="1065149" cy="2002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15" name="그림 114">
            <a:extLst>
              <a:ext uri="{FF2B5EF4-FFF2-40B4-BE49-F238E27FC236}">
                <a16:creationId xmlns:a16="http://schemas.microsoft.com/office/drawing/2014/main" id="{A32E9EC6-DEB5-4E93-A5DD-6CFEE5C4E0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9241" y="4951594"/>
            <a:ext cx="798737" cy="15502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1A8E04B-CC0C-417E-A66A-B69715FFBF30}"/>
              </a:ext>
            </a:extLst>
          </p:cNvPr>
          <p:cNvGrpSpPr/>
          <p:nvPr/>
        </p:nvGrpSpPr>
        <p:grpSpPr>
          <a:xfrm>
            <a:off x="2358827" y="1480113"/>
            <a:ext cx="1191297" cy="1570096"/>
            <a:chOff x="2316422" y="1450820"/>
            <a:chExt cx="1500877" cy="1978114"/>
          </a:xfrm>
        </p:grpSpPr>
        <p:pic>
          <p:nvPicPr>
            <p:cNvPr id="118" name="그림 117">
              <a:extLst>
                <a:ext uri="{FF2B5EF4-FFF2-40B4-BE49-F238E27FC236}">
                  <a16:creationId xmlns:a16="http://schemas.microsoft.com/office/drawing/2014/main" id="{A697BB88-29B6-4483-B9E9-E3959CAB0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316422" y="1450820"/>
              <a:ext cx="1045796" cy="196709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A14666DC-6494-4A7F-9BB7-50F7397A8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787275" y="1450820"/>
              <a:ext cx="1030024" cy="19781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24" name="사각형: 둥근 모서리 123">
            <a:extLst>
              <a:ext uri="{FF2B5EF4-FFF2-40B4-BE49-F238E27FC236}">
                <a16:creationId xmlns:a16="http://schemas.microsoft.com/office/drawing/2014/main" id="{798BAF7F-ACDE-4B05-83B6-B10967058F6C}"/>
              </a:ext>
            </a:extLst>
          </p:cNvPr>
          <p:cNvSpPr/>
          <p:nvPr/>
        </p:nvSpPr>
        <p:spPr>
          <a:xfrm>
            <a:off x="8466508" y="2398752"/>
            <a:ext cx="1625427" cy="8253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3</a:t>
            </a:r>
            <a:r>
              <a:rPr lang="ko-KR" altLang="en-US" sz="3600" dirty="0">
                <a:solidFill>
                  <a:schemeClr val="tx1"/>
                </a:solidFill>
              </a:rPr>
              <a:t>장</a:t>
            </a:r>
          </a:p>
        </p:txBody>
      </p:sp>
      <p:sp>
        <p:nvSpPr>
          <p:cNvPr id="125" name="사각형: 둥근 모서리 124">
            <a:extLst>
              <a:ext uri="{FF2B5EF4-FFF2-40B4-BE49-F238E27FC236}">
                <a16:creationId xmlns:a16="http://schemas.microsoft.com/office/drawing/2014/main" id="{B551ABE4-3AF0-4604-92D5-CDB10A74C473}"/>
              </a:ext>
            </a:extLst>
          </p:cNvPr>
          <p:cNvSpPr/>
          <p:nvPr/>
        </p:nvSpPr>
        <p:spPr>
          <a:xfrm>
            <a:off x="8466508" y="5874397"/>
            <a:ext cx="1625427" cy="8253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1</a:t>
            </a:r>
            <a:r>
              <a:rPr lang="ko-KR" altLang="en-US" sz="3600" dirty="0">
                <a:solidFill>
                  <a:schemeClr val="tx1"/>
                </a:solidFill>
              </a:rPr>
              <a:t>장</a:t>
            </a:r>
          </a:p>
        </p:txBody>
      </p:sp>
      <p:sp>
        <p:nvSpPr>
          <p:cNvPr id="126" name="사각형: 둥근 모서리 125">
            <a:extLst>
              <a:ext uri="{FF2B5EF4-FFF2-40B4-BE49-F238E27FC236}">
                <a16:creationId xmlns:a16="http://schemas.microsoft.com/office/drawing/2014/main" id="{278127A7-695C-40EE-9517-EB11CCAFD5AB}"/>
              </a:ext>
            </a:extLst>
          </p:cNvPr>
          <p:cNvSpPr/>
          <p:nvPr/>
        </p:nvSpPr>
        <p:spPr>
          <a:xfrm>
            <a:off x="4212252" y="5874397"/>
            <a:ext cx="1625427" cy="8253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6</a:t>
            </a:r>
            <a:r>
              <a:rPr lang="ko-KR" altLang="en-US" sz="3600" dirty="0">
                <a:solidFill>
                  <a:schemeClr val="tx1"/>
                </a:solidFill>
              </a:rPr>
              <a:t>장</a:t>
            </a:r>
          </a:p>
        </p:txBody>
      </p:sp>
      <p:sp>
        <p:nvSpPr>
          <p:cNvPr id="127" name="사각형: 둥근 모서리 126">
            <a:extLst>
              <a:ext uri="{FF2B5EF4-FFF2-40B4-BE49-F238E27FC236}">
                <a16:creationId xmlns:a16="http://schemas.microsoft.com/office/drawing/2014/main" id="{59BD746F-7EE9-4C48-957E-9D4F418352B1}"/>
              </a:ext>
            </a:extLst>
          </p:cNvPr>
          <p:cNvSpPr/>
          <p:nvPr/>
        </p:nvSpPr>
        <p:spPr>
          <a:xfrm>
            <a:off x="4212252" y="2572495"/>
            <a:ext cx="1625427" cy="8253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tx1"/>
                </a:solidFill>
              </a:rPr>
              <a:t>2</a:t>
            </a:r>
            <a:r>
              <a:rPr lang="ko-KR" altLang="en-US" sz="3600" dirty="0">
                <a:solidFill>
                  <a:schemeClr val="tx1"/>
                </a:solidFill>
              </a:rPr>
              <a:t>장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43A1F3B-6085-4088-A181-A039780DA937}"/>
              </a:ext>
            </a:extLst>
          </p:cNvPr>
          <p:cNvSpPr txBox="1"/>
          <p:nvPr/>
        </p:nvSpPr>
        <p:spPr>
          <a:xfrm>
            <a:off x="5238365" y="190823"/>
            <a:ext cx="5320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장을 먼저 모은 플레이어가 게임에서 승리합니다</a:t>
            </a:r>
            <a:r>
              <a:rPr lang="en-US" altLang="ko-KR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endParaRPr lang="ko-KR" altLang="en-US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별: 꼭짓점 7개 4">
            <a:extLst>
              <a:ext uri="{FF2B5EF4-FFF2-40B4-BE49-F238E27FC236}">
                <a16:creationId xmlns:a16="http://schemas.microsoft.com/office/drawing/2014/main" id="{906C094C-FF87-45B9-AE9E-BF96BF1F05BB}"/>
              </a:ext>
            </a:extLst>
          </p:cNvPr>
          <p:cNvSpPr/>
          <p:nvPr/>
        </p:nvSpPr>
        <p:spPr>
          <a:xfrm>
            <a:off x="5104487" y="4143358"/>
            <a:ext cx="1429727" cy="1097384"/>
          </a:xfrm>
          <a:prstGeom prst="star7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schemeClr val="tx1"/>
                </a:solidFill>
              </a:rPr>
              <a:t>Win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590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4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4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4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4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4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4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창의체험문화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8440</TotalTime>
  <Words>1482</Words>
  <Application>Microsoft Office PowerPoint</Application>
  <PresentationFormat>와이드스크린</PresentationFormat>
  <Paragraphs>320</Paragraphs>
  <Slides>32</Slides>
  <Notes>17</Notes>
  <HiddenSlides>0</HiddenSlides>
  <MMClips>1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9" baseType="lpstr">
      <vt:lpstr>HY견고딕</vt:lpstr>
      <vt:lpstr>HY헤드라인M</vt:lpstr>
      <vt:lpstr>SimHei</vt:lpstr>
      <vt:lpstr>휴먼둥근헤드라인</vt:lpstr>
      <vt:lpstr>Arial</vt:lpstr>
      <vt:lpstr>맑은 고딕</vt:lpstr>
      <vt:lpstr>창의체험문화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</dc:creator>
  <cp:lastModifiedBy>user</cp:lastModifiedBy>
  <cp:revision>571</cp:revision>
  <dcterms:created xsi:type="dcterms:W3CDTF">2011-11-17T08:01:04Z</dcterms:created>
  <dcterms:modified xsi:type="dcterms:W3CDTF">2019-12-03T06:56:49Z</dcterms:modified>
</cp:coreProperties>
</file>