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380" r:id="rId2"/>
    <p:sldId id="367" r:id="rId3"/>
    <p:sldId id="352" r:id="rId4"/>
    <p:sldId id="390" r:id="rId5"/>
    <p:sldId id="391" r:id="rId6"/>
    <p:sldId id="394" r:id="rId7"/>
    <p:sldId id="393" r:id="rId8"/>
    <p:sldId id="395" r:id="rId9"/>
    <p:sldId id="396" r:id="rId10"/>
    <p:sldId id="371" r:id="rId11"/>
  </p:sldIdLst>
  <p:sldSz cx="12192000" cy="6858000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민영" initials="정" lastIdx="1" clrIdx="0">
    <p:extLst>
      <p:ext uri="{19B8F6BF-5375-455C-9EA6-DF929625EA0E}">
        <p15:presenceInfo xmlns:p15="http://schemas.microsoft.com/office/powerpoint/2012/main" userId="정민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2A8"/>
    <a:srgbClr val="FB6A11"/>
    <a:srgbClr val="31859C"/>
    <a:srgbClr val="2E00C0"/>
    <a:srgbClr val="F68B16"/>
    <a:srgbClr val="710F88"/>
    <a:srgbClr val="FCF4E0"/>
    <a:srgbClr val="DEDBCC"/>
    <a:srgbClr val="C4BDAA"/>
    <a:srgbClr val="BA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1" autoAdjust="0"/>
    <p:restoredTop sz="92911" autoAdjust="0"/>
  </p:normalViewPr>
  <p:slideViewPr>
    <p:cSldViewPr>
      <p:cViewPr varScale="1">
        <p:scale>
          <a:sx n="98" d="100"/>
          <a:sy n="98" d="100"/>
        </p:scale>
        <p:origin x="96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BF40-1731-49BB-A6BE-D01971EF1426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5C1A-1331-4FD5-B9C4-71831718F66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80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7217-47D3-4223-B6C1-C120253D7DE0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F789-41F3-4E0C-949E-00FF1C191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5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79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99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48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78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71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29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포세일은 부동산 </a:t>
            </a:r>
            <a:r>
              <a:rPr lang="en-US" altLang="ko-KR" dirty="0"/>
              <a:t>1) </a:t>
            </a:r>
            <a:r>
              <a:rPr lang="ko-KR" altLang="en-US" dirty="0"/>
              <a:t>구매와 </a:t>
            </a:r>
            <a:r>
              <a:rPr lang="en-US" altLang="ko-KR" dirty="0"/>
              <a:t>2) </a:t>
            </a:r>
            <a:r>
              <a:rPr lang="ko-KR" altLang="en-US" dirty="0"/>
              <a:t>판매 두 가지 단계로 진행됩니다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15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 userDrawn="1"/>
        </p:nvSpPr>
        <p:spPr>
          <a:xfrm>
            <a:off x="335360" y="260648"/>
            <a:ext cx="11521280" cy="64087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MJ\Documents\네이트온 받은 파일\PP바탕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771" cy="685800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/>
          <a:srcRect t="35047"/>
          <a:stretch/>
        </p:blipFill>
        <p:spPr>
          <a:xfrm>
            <a:off x="9936427" y="6236924"/>
            <a:ext cx="2220924" cy="576452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18478" t="-9807" r="18698" b="28062"/>
          <a:stretch/>
        </p:blipFill>
        <p:spPr bwMode="auto">
          <a:xfrm>
            <a:off x="474289" y="6062884"/>
            <a:ext cx="1248137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-3951" t="71938" r="-1"/>
          <a:stretch/>
        </p:blipFill>
        <p:spPr bwMode="auto">
          <a:xfrm>
            <a:off x="1745293" y="6217750"/>
            <a:ext cx="36465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-3951" t="71938" r="-1"/>
          <a:stretch/>
        </p:blipFill>
        <p:spPr bwMode="auto">
          <a:xfrm>
            <a:off x="527382" y="6093296"/>
            <a:ext cx="36465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8478" t="-9807" r="18698" b="28062"/>
          <a:stretch/>
        </p:blipFill>
        <p:spPr bwMode="auto">
          <a:xfrm>
            <a:off x="391729" y="260648"/>
            <a:ext cx="1248137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3C2A-DE9D-4150-BB08-9570F406D2E7}" type="datetimeFigureOut">
              <a:rPr lang="ko-KR" altLang="en-US" smtClean="0"/>
              <a:pPr/>
              <a:t>2019-12-20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50" name="Picture 2" descr="C:\Users\KMJ\Documents\네이트온 받은 파일\PP바탕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제목 개체 틀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74" r:id="rId3"/>
    <p:sldLayoutId id="2147483675" r:id="rId4"/>
    <p:sldLayoutId id="2147483676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1.JPG"/><Relationship Id="rId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A9E647C-E373-4BFD-9028-1720B6E14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"/>
          <a:stretch/>
        </p:blipFill>
        <p:spPr>
          <a:xfrm>
            <a:off x="781854" y="1813253"/>
            <a:ext cx="4974211" cy="4730777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DA7AEDEE-52EE-4952-AFA5-9478B56CF19A}"/>
              </a:ext>
            </a:extLst>
          </p:cNvPr>
          <p:cNvGrpSpPr/>
          <p:nvPr/>
        </p:nvGrpSpPr>
        <p:grpSpPr>
          <a:xfrm>
            <a:off x="165816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B9629287-5AF6-41C8-9B66-668EB4F7D193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xmlns="" id="{A2B8E098-2200-4122-B7F3-FB77682C37C9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34B994B1-816B-4AE2-88D1-058D2EB8394E}"/>
              </a:ext>
            </a:extLst>
          </p:cNvPr>
          <p:cNvGrpSpPr/>
          <p:nvPr/>
        </p:nvGrpSpPr>
        <p:grpSpPr>
          <a:xfrm>
            <a:off x="2495600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xmlns="" id="{810C5A78-951B-4611-93E9-2B373019D81C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xmlns="" id="{BF23E369-8883-4C66-BCD3-E7DAD4E2972E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E14B7AE1-E764-407D-9955-81568383F285}"/>
              </a:ext>
            </a:extLst>
          </p:cNvPr>
          <p:cNvGrpSpPr/>
          <p:nvPr/>
        </p:nvGrpSpPr>
        <p:grpSpPr>
          <a:xfrm>
            <a:off x="4859100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xmlns="" id="{4684E60C-BC4C-48E6-B5EC-0A5293C3FA77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xmlns="" id="{66FF7E6B-D88B-4E1F-B1E1-09969A8CB453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FE5A7C55-707B-490C-87D6-F798D79F025F}"/>
              </a:ext>
            </a:extLst>
          </p:cNvPr>
          <p:cNvGrpSpPr/>
          <p:nvPr/>
        </p:nvGrpSpPr>
        <p:grpSpPr>
          <a:xfrm>
            <a:off x="7188884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xmlns="" id="{00E8D1D5-892F-4952-86F8-BBC006DA93CB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xmlns="" id="{C38BB4A9-9DD2-46FB-AC0E-970E28D7D670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xmlns="" id="{1FD775B2-3B41-4664-AE9A-E096A903C601}"/>
              </a:ext>
            </a:extLst>
          </p:cNvPr>
          <p:cNvGrpSpPr/>
          <p:nvPr/>
        </p:nvGrpSpPr>
        <p:grpSpPr>
          <a:xfrm>
            <a:off x="9552384" y="-9675035"/>
            <a:ext cx="2473799" cy="9361040"/>
            <a:chOff x="-3121024" y="-2763688"/>
            <a:chExt cx="2016224" cy="9361040"/>
          </a:xfrm>
          <a:solidFill>
            <a:schemeClr val="bg1"/>
          </a:solidFill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xmlns="" id="{BF5C3F0B-07C5-4773-8F83-3DEDEBCFD48B}"/>
                </a:ext>
              </a:extLst>
            </p:cNvPr>
            <p:cNvSpPr/>
            <p:nvPr/>
          </p:nvSpPr>
          <p:spPr>
            <a:xfrm>
              <a:off x="-3121024" y="-2763688"/>
              <a:ext cx="2016224" cy="8352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xmlns="" id="{66C01008-8730-4D6D-80D1-2A27529F766E}"/>
                </a:ext>
              </a:extLst>
            </p:cNvPr>
            <p:cNvSpPr/>
            <p:nvPr/>
          </p:nvSpPr>
          <p:spPr>
            <a:xfrm>
              <a:off x="-3121024" y="4581128"/>
              <a:ext cx="2016224" cy="2016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92" y="5936589"/>
            <a:ext cx="2377071" cy="60775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916221" cy="91622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78473F31-3069-488E-AF53-94B05B305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34" y="542694"/>
            <a:ext cx="4608513" cy="110604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31F4BE4-008F-42D7-865A-FA4B4EDD47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26679" r="13450" b="42901"/>
          <a:stretch/>
        </p:blipFill>
        <p:spPr>
          <a:xfrm>
            <a:off x="5769685" y="222552"/>
            <a:ext cx="5951137" cy="17258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FCD607E-4908-4AA7-A9E5-CFB325717B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53" y="4118004"/>
            <a:ext cx="1725831" cy="172583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EF9652F0-5910-4D9E-86DA-6D6A5D551F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68" y="4179026"/>
            <a:ext cx="1592515" cy="1592515"/>
          </a:xfrm>
          <a:prstGeom prst="rect">
            <a:avLst/>
          </a:prstGeom>
        </p:spPr>
      </p:pic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xmlns="" id="{083D176A-9D3D-4322-89B9-BC5D50FA401D}"/>
              </a:ext>
            </a:extLst>
          </p:cNvPr>
          <p:cNvSpPr/>
          <p:nvPr/>
        </p:nvSpPr>
        <p:spPr>
          <a:xfrm>
            <a:off x="6215273" y="2337606"/>
            <a:ext cx="3195496" cy="1758944"/>
          </a:xfrm>
          <a:custGeom>
            <a:avLst/>
            <a:gdLst>
              <a:gd name="connsiteX0" fmla="*/ 0 w 3195496"/>
              <a:gd name="connsiteY0" fmla="*/ 0 h 1584176"/>
              <a:gd name="connsiteX1" fmla="*/ 532583 w 3195496"/>
              <a:gd name="connsiteY1" fmla="*/ 0 h 1584176"/>
              <a:gd name="connsiteX2" fmla="*/ 532583 w 3195496"/>
              <a:gd name="connsiteY2" fmla="*/ 0 h 1584176"/>
              <a:gd name="connsiteX3" fmla="*/ 1331457 w 3195496"/>
              <a:gd name="connsiteY3" fmla="*/ 0 h 1584176"/>
              <a:gd name="connsiteX4" fmla="*/ 3195496 w 3195496"/>
              <a:gd name="connsiteY4" fmla="*/ 0 h 1584176"/>
              <a:gd name="connsiteX5" fmla="*/ 3195496 w 3195496"/>
              <a:gd name="connsiteY5" fmla="*/ 924103 h 1584176"/>
              <a:gd name="connsiteX6" fmla="*/ 3195496 w 3195496"/>
              <a:gd name="connsiteY6" fmla="*/ 924103 h 1584176"/>
              <a:gd name="connsiteX7" fmla="*/ 3195496 w 3195496"/>
              <a:gd name="connsiteY7" fmla="*/ 1320147 h 1584176"/>
              <a:gd name="connsiteX8" fmla="*/ 3195496 w 3195496"/>
              <a:gd name="connsiteY8" fmla="*/ 1584176 h 1584176"/>
              <a:gd name="connsiteX9" fmla="*/ 1331457 w 3195496"/>
              <a:gd name="connsiteY9" fmla="*/ 1584176 h 1584176"/>
              <a:gd name="connsiteX10" fmla="*/ 982136 w 3195496"/>
              <a:gd name="connsiteY10" fmla="*/ 1932505 h 1584176"/>
              <a:gd name="connsiteX11" fmla="*/ 532583 w 3195496"/>
              <a:gd name="connsiteY11" fmla="*/ 1584176 h 1584176"/>
              <a:gd name="connsiteX12" fmla="*/ 0 w 3195496"/>
              <a:gd name="connsiteY12" fmla="*/ 1584176 h 1584176"/>
              <a:gd name="connsiteX13" fmla="*/ 0 w 3195496"/>
              <a:gd name="connsiteY13" fmla="*/ 1320147 h 1584176"/>
              <a:gd name="connsiteX14" fmla="*/ 0 w 3195496"/>
              <a:gd name="connsiteY14" fmla="*/ 924103 h 1584176"/>
              <a:gd name="connsiteX15" fmla="*/ 0 w 3195496"/>
              <a:gd name="connsiteY15" fmla="*/ 924103 h 1584176"/>
              <a:gd name="connsiteX16" fmla="*/ 0 w 3195496"/>
              <a:gd name="connsiteY16" fmla="*/ 0 h 1584176"/>
              <a:gd name="connsiteX0" fmla="*/ 0 w 3195496"/>
              <a:gd name="connsiteY0" fmla="*/ 0 h 1932505"/>
              <a:gd name="connsiteX1" fmla="*/ 532583 w 3195496"/>
              <a:gd name="connsiteY1" fmla="*/ 0 h 1932505"/>
              <a:gd name="connsiteX2" fmla="*/ 532583 w 3195496"/>
              <a:gd name="connsiteY2" fmla="*/ 0 h 1932505"/>
              <a:gd name="connsiteX3" fmla="*/ 1331457 w 3195496"/>
              <a:gd name="connsiteY3" fmla="*/ 0 h 1932505"/>
              <a:gd name="connsiteX4" fmla="*/ 3195496 w 3195496"/>
              <a:gd name="connsiteY4" fmla="*/ 0 h 1932505"/>
              <a:gd name="connsiteX5" fmla="*/ 3195496 w 3195496"/>
              <a:gd name="connsiteY5" fmla="*/ 924103 h 1932505"/>
              <a:gd name="connsiteX6" fmla="*/ 3195496 w 3195496"/>
              <a:gd name="connsiteY6" fmla="*/ 924103 h 1932505"/>
              <a:gd name="connsiteX7" fmla="*/ 3195496 w 3195496"/>
              <a:gd name="connsiteY7" fmla="*/ 1320147 h 1932505"/>
              <a:gd name="connsiteX8" fmla="*/ 3195496 w 3195496"/>
              <a:gd name="connsiteY8" fmla="*/ 1584176 h 1932505"/>
              <a:gd name="connsiteX9" fmla="*/ 1331457 w 3195496"/>
              <a:gd name="connsiteY9" fmla="*/ 1584176 h 1932505"/>
              <a:gd name="connsiteX10" fmla="*/ 982136 w 3195496"/>
              <a:gd name="connsiteY10" fmla="*/ 1932505 h 1932505"/>
              <a:gd name="connsiteX11" fmla="*/ 783103 w 3195496"/>
              <a:gd name="connsiteY11" fmla="*/ 1584176 h 1932505"/>
              <a:gd name="connsiteX12" fmla="*/ 0 w 3195496"/>
              <a:gd name="connsiteY12" fmla="*/ 1584176 h 1932505"/>
              <a:gd name="connsiteX13" fmla="*/ 0 w 3195496"/>
              <a:gd name="connsiteY13" fmla="*/ 1320147 h 1932505"/>
              <a:gd name="connsiteX14" fmla="*/ 0 w 3195496"/>
              <a:gd name="connsiteY14" fmla="*/ 924103 h 1932505"/>
              <a:gd name="connsiteX15" fmla="*/ 0 w 3195496"/>
              <a:gd name="connsiteY15" fmla="*/ 924103 h 1932505"/>
              <a:gd name="connsiteX16" fmla="*/ 0 w 3195496"/>
              <a:gd name="connsiteY16" fmla="*/ 0 h 1932505"/>
              <a:gd name="connsiteX0" fmla="*/ 0 w 3195496"/>
              <a:gd name="connsiteY0" fmla="*/ 0 h 2092981"/>
              <a:gd name="connsiteX1" fmla="*/ 532583 w 3195496"/>
              <a:gd name="connsiteY1" fmla="*/ 0 h 2092981"/>
              <a:gd name="connsiteX2" fmla="*/ 532583 w 3195496"/>
              <a:gd name="connsiteY2" fmla="*/ 0 h 2092981"/>
              <a:gd name="connsiteX3" fmla="*/ 1331457 w 3195496"/>
              <a:gd name="connsiteY3" fmla="*/ 0 h 2092981"/>
              <a:gd name="connsiteX4" fmla="*/ 3195496 w 3195496"/>
              <a:gd name="connsiteY4" fmla="*/ 0 h 2092981"/>
              <a:gd name="connsiteX5" fmla="*/ 3195496 w 3195496"/>
              <a:gd name="connsiteY5" fmla="*/ 924103 h 2092981"/>
              <a:gd name="connsiteX6" fmla="*/ 3195496 w 3195496"/>
              <a:gd name="connsiteY6" fmla="*/ 924103 h 2092981"/>
              <a:gd name="connsiteX7" fmla="*/ 3195496 w 3195496"/>
              <a:gd name="connsiteY7" fmla="*/ 1320147 h 2092981"/>
              <a:gd name="connsiteX8" fmla="*/ 3195496 w 3195496"/>
              <a:gd name="connsiteY8" fmla="*/ 1584176 h 2092981"/>
              <a:gd name="connsiteX9" fmla="*/ 1331457 w 3195496"/>
              <a:gd name="connsiteY9" fmla="*/ 1584176 h 2092981"/>
              <a:gd name="connsiteX10" fmla="*/ 769193 w 3195496"/>
              <a:gd name="connsiteY10" fmla="*/ 2092981 h 2092981"/>
              <a:gd name="connsiteX11" fmla="*/ 783103 w 3195496"/>
              <a:gd name="connsiteY11" fmla="*/ 1584176 h 2092981"/>
              <a:gd name="connsiteX12" fmla="*/ 0 w 3195496"/>
              <a:gd name="connsiteY12" fmla="*/ 1584176 h 2092981"/>
              <a:gd name="connsiteX13" fmla="*/ 0 w 3195496"/>
              <a:gd name="connsiteY13" fmla="*/ 1320147 h 2092981"/>
              <a:gd name="connsiteX14" fmla="*/ 0 w 3195496"/>
              <a:gd name="connsiteY14" fmla="*/ 924103 h 2092981"/>
              <a:gd name="connsiteX15" fmla="*/ 0 w 3195496"/>
              <a:gd name="connsiteY15" fmla="*/ 924103 h 2092981"/>
              <a:gd name="connsiteX16" fmla="*/ 0 w 3195496"/>
              <a:gd name="connsiteY16" fmla="*/ 0 h 2092981"/>
              <a:gd name="connsiteX0" fmla="*/ 0 w 3195496"/>
              <a:gd name="connsiteY0" fmla="*/ 0 h 2253457"/>
              <a:gd name="connsiteX1" fmla="*/ 532583 w 3195496"/>
              <a:gd name="connsiteY1" fmla="*/ 0 h 2253457"/>
              <a:gd name="connsiteX2" fmla="*/ 532583 w 3195496"/>
              <a:gd name="connsiteY2" fmla="*/ 0 h 2253457"/>
              <a:gd name="connsiteX3" fmla="*/ 1331457 w 3195496"/>
              <a:gd name="connsiteY3" fmla="*/ 0 h 2253457"/>
              <a:gd name="connsiteX4" fmla="*/ 3195496 w 3195496"/>
              <a:gd name="connsiteY4" fmla="*/ 0 h 2253457"/>
              <a:gd name="connsiteX5" fmla="*/ 3195496 w 3195496"/>
              <a:gd name="connsiteY5" fmla="*/ 924103 h 2253457"/>
              <a:gd name="connsiteX6" fmla="*/ 3195496 w 3195496"/>
              <a:gd name="connsiteY6" fmla="*/ 924103 h 2253457"/>
              <a:gd name="connsiteX7" fmla="*/ 3195496 w 3195496"/>
              <a:gd name="connsiteY7" fmla="*/ 1320147 h 2253457"/>
              <a:gd name="connsiteX8" fmla="*/ 3195496 w 3195496"/>
              <a:gd name="connsiteY8" fmla="*/ 1584176 h 2253457"/>
              <a:gd name="connsiteX9" fmla="*/ 1331457 w 3195496"/>
              <a:gd name="connsiteY9" fmla="*/ 1584176 h 2253457"/>
              <a:gd name="connsiteX10" fmla="*/ 1583385 w 3195496"/>
              <a:gd name="connsiteY10" fmla="*/ 2253457 h 2253457"/>
              <a:gd name="connsiteX11" fmla="*/ 783103 w 3195496"/>
              <a:gd name="connsiteY11" fmla="*/ 1584176 h 2253457"/>
              <a:gd name="connsiteX12" fmla="*/ 0 w 3195496"/>
              <a:gd name="connsiteY12" fmla="*/ 1584176 h 2253457"/>
              <a:gd name="connsiteX13" fmla="*/ 0 w 3195496"/>
              <a:gd name="connsiteY13" fmla="*/ 1320147 h 2253457"/>
              <a:gd name="connsiteX14" fmla="*/ 0 w 3195496"/>
              <a:gd name="connsiteY14" fmla="*/ 924103 h 2253457"/>
              <a:gd name="connsiteX15" fmla="*/ 0 w 3195496"/>
              <a:gd name="connsiteY15" fmla="*/ 924103 h 2253457"/>
              <a:gd name="connsiteX16" fmla="*/ 0 w 3195496"/>
              <a:gd name="connsiteY16" fmla="*/ 0 h 22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5496" h="2253457">
                <a:moveTo>
                  <a:pt x="0" y="0"/>
                </a:moveTo>
                <a:lnTo>
                  <a:pt x="532583" y="0"/>
                </a:lnTo>
                <a:lnTo>
                  <a:pt x="532583" y="0"/>
                </a:lnTo>
                <a:lnTo>
                  <a:pt x="1331457" y="0"/>
                </a:lnTo>
                <a:lnTo>
                  <a:pt x="3195496" y="0"/>
                </a:lnTo>
                <a:lnTo>
                  <a:pt x="3195496" y="924103"/>
                </a:lnTo>
                <a:lnTo>
                  <a:pt x="3195496" y="924103"/>
                </a:lnTo>
                <a:lnTo>
                  <a:pt x="3195496" y="1320147"/>
                </a:lnTo>
                <a:lnTo>
                  <a:pt x="3195496" y="1584176"/>
                </a:lnTo>
                <a:lnTo>
                  <a:pt x="1331457" y="1584176"/>
                </a:lnTo>
                <a:lnTo>
                  <a:pt x="1583385" y="2253457"/>
                </a:lnTo>
                <a:lnTo>
                  <a:pt x="783103" y="1584176"/>
                </a:lnTo>
                <a:lnTo>
                  <a:pt x="0" y="1584176"/>
                </a:lnTo>
                <a:lnTo>
                  <a:pt x="0" y="1320147"/>
                </a:lnTo>
                <a:lnTo>
                  <a:pt x="0" y="924103"/>
                </a:lnTo>
                <a:lnTo>
                  <a:pt x="0" y="924103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B6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가치 있는 부동산을 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얻기 위한 입찰 경쟁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 </a:t>
            </a:r>
          </a:p>
          <a:p>
            <a:endParaRPr lang="ko-KR" altLang="en-US" sz="2400" dirty="0">
              <a:latin typeface="+mn-ea"/>
            </a:endParaRPr>
          </a:p>
        </p:txBody>
      </p:sp>
      <p:sp>
        <p:nvSpPr>
          <p:cNvPr id="34" name="말풍선: 사각형 13">
            <a:extLst>
              <a:ext uri="{FF2B5EF4-FFF2-40B4-BE49-F238E27FC236}">
                <a16:creationId xmlns:a16="http://schemas.microsoft.com/office/drawing/2014/main" xmlns="" id="{E23BC55E-85FC-4D97-AC7B-D8A11BD323D8}"/>
              </a:ext>
            </a:extLst>
          </p:cNvPr>
          <p:cNvSpPr/>
          <p:nvPr/>
        </p:nvSpPr>
        <p:spPr>
          <a:xfrm>
            <a:off x="9800518" y="2370835"/>
            <a:ext cx="1977529" cy="1646210"/>
          </a:xfrm>
          <a:custGeom>
            <a:avLst/>
            <a:gdLst>
              <a:gd name="connsiteX0" fmla="*/ 0 w 3195496"/>
              <a:gd name="connsiteY0" fmla="*/ 0 h 1584176"/>
              <a:gd name="connsiteX1" fmla="*/ 532583 w 3195496"/>
              <a:gd name="connsiteY1" fmla="*/ 0 h 1584176"/>
              <a:gd name="connsiteX2" fmla="*/ 532583 w 3195496"/>
              <a:gd name="connsiteY2" fmla="*/ 0 h 1584176"/>
              <a:gd name="connsiteX3" fmla="*/ 1331457 w 3195496"/>
              <a:gd name="connsiteY3" fmla="*/ 0 h 1584176"/>
              <a:gd name="connsiteX4" fmla="*/ 3195496 w 3195496"/>
              <a:gd name="connsiteY4" fmla="*/ 0 h 1584176"/>
              <a:gd name="connsiteX5" fmla="*/ 3195496 w 3195496"/>
              <a:gd name="connsiteY5" fmla="*/ 924103 h 1584176"/>
              <a:gd name="connsiteX6" fmla="*/ 3195496 w 3195496"/>
              <a:gd name="connsiteY6" fmla="*/ 924103 h 1584176"/>
              <a:gd name="connsiteX7" fmla="*/ 3195496 w 3195496"/>
              <a:gd name="connsiteY7" fmla="*/ 1320147 h 1584176"/>
              <a:gd name="connsiteX8" fmla="*/ 3195496 w 3195496"/>
              <a:gd name="connsiteY8" fmla="*/ 1584176 h 1584176"/>
              <a:gd name="connsiteX9" fmla="*/ 1331457 w 3195496"/>
              <a:gd name="connsiteY9" fmla="*/ 1584176 h 1584176"/>
              <a:gd name="connsiteX10" fmla="*/ 982136 w 3195496"/>
              <a:gd name="connsiteY10" fmla="*/ 1932505 h 1584176"/>
              <a:gd name="connsiteX11" fmla="*/ 532583 w 3195496"/>
              <a:gd name="connsiteY11" fmla="*/ 1584176 h 1584176"/>
              <a:gd name="connsiteX12" fmla="*/ 0 w 3195496"/>
              <a:gd name="connsiteY12" fmla="*/ 1584176 h 1584176"/>
              <a:gd name="connsiteX13" fmla="*/ 0 w 3195496"/>
              <a:gd name="connsiteY13" fmla="*/ 1320147 h 1584176"/>
              <a:gd name="connsiteX14" fmla="*/ 0 w 3195496"/>
              <a:gd name="connsiteY14" fmla="*/ 924103 h 1584176"/>
              <a:gd name="connsiteX15" fmla="*/ 0 w 3195496"/>
              <a:gd name="connsiteY15" fmla="*/ 924103 h 1584176"/>
              <a:gd name="connsiteX16" fmla="*/ 0 w 3195496"/>
              <a:gd name="connsiteY16" fmla="*/ 0 h 1584176"/>
              <a:gd name="connsiteX0" fmla="*/ 0 w 3195496"/>
              <a:gd name="connsiteY0" fmla="*/ 0 h 1932505"/>
              <a:gd name="connsiteX1" fmla="*/ 532583 w 3195496"/>
              <a:gd name="connsiteY1" fmla="*/ 0 h 1932505"/>
              <a:gd name="connsiteX2" fmla="*/ 532583 w 3195496"/>
              <a:gd name="connsiteY2" fmla="*/ 0 h 1932505"/>
              <a:gd name="connsiteX3" fmla="*/ 1331457 w 3195496"/>
              <a:gd name="connsiteY3" fmla="*/ 0 h 1932505"/>
              <a:gd name="connsiteX4" fmla="*/ 3195496 w 3195496"/>
              <a:gd name="connsiteY4" fmla="*/ 0 h 1932505"/>
              <a:gd name="connsiteX5" fmla="*/ 3195496 w 3195496"/>
              <a:gd name="connsiteY5" fmla="*/ 924103 h 1932505"/>
              <a:gd name="connsiteX6" fmla="*/ 3195496 w 3195496"/>
              <a:gd name="connsiteY6" fmla="*/ 924103 h 1932505"/>
              <a:gd name="connsiteX7" fmla="*/ 3195496 w 3195496"/>
              <a:gd name="connsiteY7" fmla="*/ 1320147 h 1932505"/>
              <a:gd name="connsiteX8" fmla="*/ 3195496 w 3195496"/>
              <a:gd name="connsiteY8" fmla="*/ 1584176 h 1932505"/>
              <a:gd name="connsiteX9" fmla="*/ 1331457 w 3195496"/>
              <a:gd name="connsiteY9" fmla="*/ 1584176 h 1932505"/>
              <a:gd name="connsiteX10" fmla="*/ 982136 w 3195496"/>
              <a:gd name="connsiteY10" fmla="*/ 1932505 h 1932505"/>
              <a:gd name="connsiteX11" fmla="*/ 783103 w 3195496"/>
              <a:gd name="connsiteY11" fmla="*/ 1584176 h 1932505"/>
              <a:gd name="connsiteX12" fmla="*/ 0 w 3195496"/>
              <a:gd name="connsiteY12" fmla="*/ 1584176 h 1932505"/>
              <a:gd name="connsiteX13" fmla="*/ 0 w 3195496"/>
              <a:gd name="connsiteY13" fmla="*/ 1320147 h 1932505"/>
              <a:gd name="connsiteX14" fmla="*/ 0 w 3195496"/>
              <a:gd name="connsiteY14" fmla="*/ 924103 h 1932505"/>
              <a:gd name="connsiteX15" fmla="*/ 0 w 3195496"/>
              <a:gd name="connsiteY15" fmla="*/ 924103 h 1932505"/>
              <a:gd name="connsiteX16" fmla="*/ 0 w 3195496"/>
              <a:gd name="connsiteY16" fmla="*/ 0 h 1932505"/>
              <a:gd name="connsiteX0" fmla="*/ 0 w 3195496"/>
              <a:gd name="connsiteY0" fmla="*/ 0 h 2092981"/>
              <a:gd name="connsiteX1" fmla="*/ 532583 w 3195496"/>
              <a:gd name="connsiteY1" fmla="*/ 0 h 2092981"/>
              <a:gd name="connsiteX2" fmla="*/ 532583 w 3195496"/>
              <a:gd name="connsiteY2" fmla="*/ 0 h 2092981"/>
              <a:gd name="connsiteX3" fmla="*/ 1331457 w 3195496"/>
              <a:gd name="connsiteY3" fmla="*/ 0 h 2092981"/>
              <a:gd name="connsiteX4" fmla="*/ 3195496 w 3195496"/>
              <a:gd name="connsiteY4" fmla="*/ 0 h 2092981"/>
              <a:gd name="connsiteX5" fmla="*/ 3195496 w 3195496"/>
              <a:gd name="connsiteY5" fmla="*/ 924103 h 2092981"/>
              <a:gd name="connsiteX6" fmla="*/ 3195496 w 3195496"/>
              <a:gd name="connsiteY6" fmla="*/ 924103 h 2092981"/>
              <a:gd name="connsiteX7" fmla="*/ 3195496 w 3195496"/>
              <a:gd name="connsiteY7" fmla="*/ 1320147 h 2092981"/>
              <a:gd name="connsiteX8" fmla="*/ 3195496 w 3195496"/>
              <a:gd name="connsiteY8" fmla="*/ 1584176 h 2092981"/>
              <a:gd name="connsiteX9" fmla="*/ 1331457 w 3195496"/>
              <a:gd name="connsiteY9" fmla="*/ 1584176 h 2092981"/>
              <a:gd name="connsiteX10" fmla="*/ 769193 w 3195496"/>
              <a:gd name="connsiteY10" fmla="*/ 2092981 h 2092981"/>
              <a:gd name="connsiteX11" fmla="*/ 783103 w 3195496"/>
              <a:gd name="connsiteY11" fmla="*/ 1584176 h 2092981"/>
              <a:gd name="connsiteX12" fmla="*/ 0 w 3195496"/>
              <a:gd name="connsiteY12" fmla="*/ 1584176 h 2092981"/>
              <a:gd name="connsiteX13" fmla="*/ 0 w 3195496"/>
              <a:gd name="connsiteY13" fmla="*/ 1320147 h 2092981"/>
              <a:gd name="connsiteX14" fmla="*/ 0 w 3195496"/>
              <a:gd name="connsiteY14" fmla="*/ 924103 h 2092981"/>
              <a:gd name="connsiteX15" fmla="*/ 0 w 3195496"/>
              <a:gd name="connsiteY15" fmla="*/ 924103 h 2092981"/>
              <a:gd name="connsiteX16" fmla="*/ 0 w 3195496"/>
              <a:gd name="connsiteY16" fmla="*/ 0 h 2092981"/>
              <a:gd name="connsiteX0" fmla="*/ 0 w 3195496"/>
              <a:gd name="connsiteY0" fmla="*/ 0 h 2109029"/>
              <a:gd name="connsiteX1" fmla="*/ 532583 w 3195496"/>
              <a:gd name="connsiteY1" fmla="*/ 0 h 2109029"/>
              <a:gd name="connsiteX2" fmla="*/ 532583 w 3195496"/>
              <a:gd name="connsiteY2" fmla="*/ 0 h 2109029"/>
              <a:gd name="connsiteX3" fmla="*/ 1331457 w 3195496"/>
              <a:gd name="connsiteY3" fmla="*/ 0 h 2109029"/>
              <a:gd name="connsiteX4" fmla="*/ 3195496 w 3195496"/>
              <a:gd name="connsiteY4" fmla="*/ 0 h 2109029"/>
              <a:gd name="connsiteX5" fmla="*/ 3195496 w 3195496"/>
              <a:gd name="connsiteY5" fmla="*/ 924103 h 2109029"/>
              <a:gd name="connsiteX6" fmla="*/ 3195496 w 3195496"/>
              <a:gd name="connsiteY6" fmla="*/ 924103 h 2109029"/>
              <a:gd name="connsiteX7" fmla="*/ 3195496 w 3195496"/>
              <a:gd name="connsiteY7" fmla="*/ 1320147 h 2109029"/>
              <a:gd name="connsiteX8" fmla="*/ 3195496 w 3195496"/>
              <a:gd name="connsiteY8" fmla="*/ 1584176 h 2109029"/>
              <a:gd name="connsiteX9" fmla="*/ 1331457 w 3195496"/>
              <a:gd name="connsiteY9" fmla="*/ 1584176 h 2109029"/>
              <a:gd name="connsiteX10" fmla="*/ 465581 w 3195496"/>
              <a:gd name="connsiteY10" fmla="*/ 2109029 h 2109029"/>
              <a:gd name="connsiteX11" fmla="*/ 783103 w 3195496"/>
              <a:gd name="connsiteY11" fmla="*/ 1584176 h 2109029"/>
              <a:gd name="connsiteX12" fmla="*/ 0 w 3195496"/>
              <a:gd name="connsiteY12" fmla="*/ 1584176 h 2109029"/>
              <a:gd name="connsiteX13" fmla="*/ 0 w 3195496"/>
              <a:gd name="connsiteY13" fmla="*/ 1320147 h 2109029"/>
              <a:gd name="connsiteX14" fmla="*/ 0 w 3195496"/>
              <a:gd name="connsiteY14" fmla="*/ 924103 h 2109029"/>
              <a:gd name="connsiteX15" fmla="*/ 0 w 3195496"/>
              <a:gd name="connsiteY15" fmla="*/ 924103 h 2109029"/>
              <a:gd name="connsiteX16" fmla="*/ 0 w 3195496"/>
              <a:gd name="connsiteY16" fmla="*/ 0 h 210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5496" h="2109029">
                <a:moveTo>
                  <a:pt x="0" y="0"/>
                </a:moveTo>
                <a:lnTo>
                  <a:pt x="532583" y="0"/>
                </a:lnTo>
                <a:lnTo>
                  <a:pt x="532583" y="0"/>
                </a:lnTo>
                <a:lnTo>
                  <a:pt x="1331457" y="0"/>
                </a:lnTo>
                <a:lnTo>
                  <a:pt x="3195496" y="0"/>
                </a:lnTo>
                <a:lnTo>
                  <a:pt x="3195496" y="924103"/>
                </a:lnTo>
                <a:lnTo>
                  <a:pt x="3195496" y="924103"/>
                </a:lnTo>
                <a:lnTo>
                  <a:pt x="3195496" y="1320147"/>
                </a:lnTo>
                <a:lnTo>
                  <a:pt x="3195496" y="1584176"/>
                </a:lnTo>
                <a:lnTo>
                  <a:pt x="1331457" y="1584176"/>
                </a:lnTo>
                <a:lnTo>
                  <a:pt x="465581" y="2109029"/>
                </a:lnTo>
                <a:lnTo>
                  <a:pt x="783103" y="1584176"/>
                </a:lnTo>
                <a:lnTo>
                  <a:pt x="0" y="1584176"/>
                </a:lnTo>
                <a:lnTo>
                  <a:pt x="0" y="1320147"/>
                </a:lnTo>
                <a:lnTo>
                  <a:pt x="0" y="924103"/>
                </a:lnTo>
                <a:lnTo>
                  <a:pt x="0" y="924103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B6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경매 주제 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보약게임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</a:p>
          <a:p>
            <a:endParaRPr lang="ko-KR" altLang="en-US" sz="2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7140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11" y="5967412"/>
            <a:ext cx="2377071" cy="6077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94040"/>
            <a:ext cx="3401863" cy="129246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B1E75B24-700E-498E-ADC1-B8E78732FD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"/>
          <a:stretch/>
        </p:blipFill>
        <p:spPr>
          <a:xfrm>
            <a:off x="3797657" y="1540513"/>
            <a:ext cx="4974211" cy="4730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3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9336" y="267973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구성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7" y="5895139"/>
            <a:ext cx="2377071" cy="60775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7" y="343769"/>
            <a:ext cx="715725" cy="7157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F8DC190-D841-4FC6-81F7-B6CB19C66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16" y="1895947"/>
            <a:ext cx="5387986" cy="3472979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8DDD39A0-6E27-43A6-AEEE-FC1982D65076}"/>
              </a:ext>
            </a:extLst>
          </p:cNvPr>
          <p:cNvGrpSpPr/>
          <p:nvPr/>
        </p:nvGrpSpPr>
        <p:grpSpPr>
          <a:xfrm>
            <a:off x="5837395" y="1628800"/>
            <a:ext cx="1626757" cy="1224136"/>
            <a:chOff x="5939370" y="1556792"/>
            <a:chExt cx="2227873" cy="1224136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xmlns="" id="{A1558D2D-FDB2-4A44-9F93-40364DDCAA99}"/>
                </a:ext>
              </a:extLst>
            </p:cNvPr>
            <p:cNvCxnSpPr/>
            <p:nvPr/>
          </p:nvCxnSpPr>
          <p:spPr>
            <a:xfrm flipV="1">
              <a:off x="5939370" y="1556792"/>
              <a:ext cx="876710" cy="1224136"/>
            </a:xfrm>
            <a:prstGeom prst="line">
              <a:avLst/>
            </a:prstGeom>
            <a:ln w="38100">
              <a:solidFill>
                <a:srgbClr val="9142A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xmlns="" id="{706F52F0-81FF-4DCE-8AE4-C3A0B3C51C9C}"/>
                </a:ext>
              </a:extLst>
            </p:cNvPr>
            <p:cNvCxnSpPr>
              <a:cxnSpLocks/>
            </p:cNvCxnSpPr>
            <p:nvPr/>
          </p:nvCxnSpPr>
          <p:spPr>
            <a:xfrm>
              <a:off x="6799091" y="1556792"/>
              <a:ext cx="1368152" cy="0"/>
            </a:xfrm>
            <a:prstGeom prst="line">
              <a:avLst/>
            </a:prstGeom>
            <a:ln w="38100">
              <a:solidFill>
                <a:srgbClr val="9142A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BAB412BB-F572-4283-85E6-A2E0F86FC8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33600" r="69091" b="24401"/>
          <a:stretch/>
        </p:blipFill>
        <p:spPr>
          <a:xfrm>
            <a:off x="7348758" y="258276"/>
            <a:ext cx="2032606" cy="259466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72CEA79A-F6DB-40AB-A6DD-F1E2EB5B1D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35825" r="69356" b="25850"/>
          <a:stretch/>
        </p:blipFill>
        <p:spPr>
          <a:xfrm>
            <a:off x="7530163" y="2741106"/>
            <a:ext cx="1757742" cy="2367611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862F9BF8-327D-4126-BCEA-75D9B8842E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1234" r="49508" b="26767"/>
          <a:stretch/>
        </p:blipFill>
        <p:spPr>
          <a:xfrm>
            <a:off x="7512446" y="84754"/>
            <a:ext cx="1885152" cy="25946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F2751D-078B-4CAF-8B88-C2B904A62717}"/>
              </a:ext>
            </a:extLst>
          </p:cNvPr>
          <p:cNvSpPr txBox="1"/>
          <p:nvPr/>
        </p:nvSpPr>
        <p:spPr>
          <a:xfrm>
            <a:off x="9122128" y="1140107"/>
            <a:ext cx="2882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+mn-ea"/>
                <a:ea typeface="+mn-ea"/>
              </a:rPr>
              <a:t>부동산카드 </a:t>
            </a:r>
            <a:r>
              <a:rPr lang="en-US" altLang="ko-KR" sz="2800" b="1" dirty="0">
                <a:latin typeface="+mn-ea"/>
                <a:ea typeface="+mn-ea"/>
              </a:rPr>
              <a:t>30</a:t>
            </a:r>
            <a:r>
              <a:rPr lang="ko-KR" altLang="en-US" sz="2800" b="1" dirty="0">
                <a:latin typeface="+mn-ea"/>
                <a:ea typeface="+mn-ea"/>
              </a:rPr>
              <a:t>장</a:t>
            </a:r>
            <a:endParaRPr lang="en-US" altLang="ko-KR" sz="2800" b="1" dirty="0">
              <a:latin typeface="+mn-ea"/>
              <a:ea typeface="+mn-ea"/>
            </a:endParaRPr>
          </a:p>
          <a:p>
            <a:r>
              <a:rPr lang="ko-KR" altLang="en-US" sz="2000" b="1" dirty="0" smtClean="0">
                <a:latin typeface="+mn-ea"/>
                <a:ea typeface="+mn-ea"/>
              </a:rPr>
              <a:t>숫자 </a:t>
            </a:r>
            <a:r>
              <a:rPr lang="en-US" altLang="ko-KR" sz="2000" b="1" dirty="0">
                <a:latin typeface="+mn-ea"/>
                <a:ea typeface="+mn-ea"/>
              </a:rPr>
              <a:t>1~30</a:t>
            </a:r>
            <a:endParaRPr lang="ko-KR" altLang="en-US" sz="2000" b="1" dirty="0">
              <a:latin typeface="+mn-ea"/>
              <a:ea typeface="+mn-ea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64180762-5665-4ACC-B5DD-325AF9B75D21}"/>
              </a:ext>
            </a:extLst>
          </p:cNvPr>
          <p:cNvGrpSpPr/>
          <p:nvPr/>
        </p:nvGrpSpPr>
        <p:grpSpPr>
          <a:xfrm>
            <a:off x="5813783" y="3632437"/>
            <a:ext cx="1686587" cy="576065"/>
            <a:chOff x="5857432" y="1556792"/>
            <a:chExt cx="2309811" cy="576065"/>
          </a:xfrm>
        </p:grpSpPr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xmlns="" id="{2E674612-0D8E-428E-952E-199B9E138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7432" y="1556792"/>
              <a:ext cx="958649" cy="576065"/>
            </a:xfrm>
            <a:prstGeom prst="line">
              <a:avLst/>
            </a:prstGeom>
            <a:ln w="38100">
              <a:solidFill>
                <a:srgbClr val="9142A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xmlns="" id="{04E1B565-7A06-4E5F-8221-D75DB4CA084A}"/>
                </a:ext>
              </a:extLst>
            </p:cNvPr>
            <p:cNvCxnSpPr>
              <a:cxnSpLocks/>
            </p:cNvCxnSpPr>
            <p:nvPr/>
          </p:nvCxnSpPr>
          <p:spPr>
            <a:xfrm>
              <a:off x="6799091" y="1556792"/>
              <a:ext cx="1368152" cy="0"/>
            </a:xfrm>
            <a:prstGeom prst="line">
              <a:avLst/>
            </a:prstGeom>
            <a:ln w="38100">
              <a:solidFill>
                <a:srgbClr val="9142A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5071AE83-D93B-47CB-831E-0771498295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4" t="35184" r="13891" b="26491"/>
          <a:stretch/>
        </p:blipFill>
        <p:spPr>
          <a:xfrm>
            <a:off x="7541130" y="2741106"/>
            <a:ext cx="1757742" cy="23676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DA3E0A-F6C3-499D-9950-896400C93FBF}"/>
              </a:ext>
            </a:extLst>
          </p:cNvPr>
          <p:cNvSpPr txBox="1"/>
          <p:nvPr/>
        </p:nvSpPr>
        <p:spPr>
          <a:xfrm>
            <a:off x="9352227" y="3501008"/>
            <a:ext cx="26500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+mn-ea"/>
                <a:ea typeface="+mn-ea"/>
              </a:rPr>
              <a:t>화폐카드 </a:t>
            </a:r>
            <a:r>
              <a:rPr lang="en-US" altLang="ko-KR" sz="2800" b="1" dirty="0">
                <a:latin typeface="+mn-ea"/>
                <a:ea typeface="+mn-ea"/>
              </a:rPr>
              <a:t>30</a:t>
            </a:r>
            <a:r>
              <a:rPr lang="ko-KR" altLang="en-US" sz="2800" b="1" dirty="0">
                <a:latin typeface="+mn-ea"/>
                <a:ea typeface="+mn-ea"/>
              </a:rPr>
              <a:t>장 </a:t>
            </a:r>
            <a:endParaRPr lang="en-US" altLang="ko-KR" sz="2800" b="1" dirty="0">
              <a:latin typeface="+mn-ea"/>
              <a:ea typeface="+mn-ea"/>
            </a:endParaRPr>
          </a:p>
          <a:p>
            <a:r>
              <a:rPr lang="en-US" altLang="ko-KR" sz="2000" b="1" dirty="0" smtClean="0">
                <a:latin typeface="+mn-ea"/>
                <a:ea typeface="+mn-ea"/>
              </a:rPr>
              <a:t>0</a:t>
            </a:r>
            <a:r>
              <a:rPr lang="en-US" altLang="ko-KR" sz="2000" b="1" dirty="0" smtClean="0">
                <a:latin typeface="+mn-ea"/>
                <a:ea typeface="+mn-ea"/>
              </a:rPr>
              <a:t>~</a:t>
            </a:r>
            <a:r>
              <a:rPr lang="en-US" altLang="ko-KR" sz="2000" b="1" dirty="0" smtClean="0"/>
              <a:t>$</a:t>
            </a:r>
            <a:r>
              <a:rPr lang="en-US" altLang="ko-KR" sz="2000" b="1" dirty="0" smtClean="0">
                <a:latin typeface="+mn-ea"/>
                <a:ea typeface="+mn-ea"/>
              </a:rPr>
              <a:t>15,000</a:t>
            </a:r>
            <a:endParaRPr lang="en-US" altLang="ko-KR" sz="2000" b="1" dirty="0">
              <a:latin typeface="+mn-ea"/>
              <a:ea typeface="+mn-ea"/>
            </a:endParaRPr>
          </a:p>
          <a:p>
            <a:endParaRPr lang="en-US" altLang="ko-KR" sz="2000" b="1" dirty="0">
              <a:latin typeface="+mn-ea"/>
              <a:ea typeface="+mn-ea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C9B1469E-7F14-483F-B2E9-D0770F442C87}"/>
              </a:ext>
            </a:extLst>
          </p:cNvPr>
          <p:cNvGrpSpPr/>
          <p:nvPr/>
        </p:nvGrpSpPr>
        <p:grpSpPr>
          <a:xfrm flipV="1">
            <a:off x="5840667" y="5108716"/>
            <a:ext cx="1686587" cy="894979"/>
            <a:chOff x="5857432" y="1556792"/>
            <a:chExt cx="2309811" cy="576065"/>
          </a:xfrm>
        </p:grpSpPr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xmlns="" id="{F22DC974-68C3-49CA-83CD-815B25AC59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7432" y="1556792"/>
              <a:ext cx="958649" cy="576065"/>
            </a:xfrm>
            <a:prstGeom prst="line">
              <a:avLst/>
            </a:prstGeom>
            <a:ln w="38100">
              <a:solidFill>
                <a:srgbClr val="9142A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xmlns="" id="{FEB88DA3-69E6-4BF5-8DE2-D36F78FD7F80}"/>
                </a:ext>
              </a:extLst>
            </p:cNvPr>
            <p:cNvCxnSpPr>
              <a:cxnSpLocks/>
            </p:cNvCxnSpPr>
            <p:nvPr/>
          </p:nvCxnSpPr>
          <p:spPr>
            <a:xfrm>
              <a:off x="6799091" y="1556792"/>
              <a:ext cx="1368152" cy="0"/>
            </a:xfrm>
            <a:prstGeom prst="line">
              <a:avLst/>
            </a:prstGeom>
            <a:ln w="38100">
              <a:solidFill>
                <a:srgbClr val="9142A8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4F9DB7F-3EBC-4870-842D-E2FD8FC292B9}"/>
              </a:ext>
            </a:extLst>
          </p:cNvPr>
          <p:cNvSpPr txBox="1"/>
          <p:nvPr/>
        </p:nvSpPr>
        <p:spPr>
          <a:xfrm>
            <a:off x="9643863" y="5499479"/>
            <a:ext cx="180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+mn-ea"/>
                <a:ea typeface="+mn-ea"/>
              </a:rPr>
              <a:t>코인 </a:t>
            </a:r>
            <a:r>
              <a:rPr lang="en-US" altLang="ko-KR" sz="2800" b="1" dirty="0">
                <a:latin typeface="+mn-ea"/>
                <a:ea typeface="+mn-ea"/>
              </a:rPr>
              <a:t>72</a:t>
            </a:r>
            <a:r>
              <a:rPr lang="ko-KR" altLang="en-US" sz="2800" b="1" dirty="0" smtClean="0">
                <a:latin typeface="+mn-ea"/>
                <a:ea typeface="+mn-ea"/>
              </a:rPr>
              <a:t>개</a:t>
            </a:r>
            <a:endParaRPr lang="en-US" altLang="ko-KR" sz="2800" b="1" dirty="0">
              <a:latin typeface="+mn-ea"/>
              <a:ea typeface="+mn-ea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3AB34AED-1AF6-4D3C-9E69-30CE9372A5F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7631203" y="5365400"/>
            <a:ext cx="950166" cy="965558"/>
          </a:xfrm>
          <a:prstGeom prst="ellipse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96471CC3-DBCE-49D3-8AF4-F65B4E3151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45" t="7409" r="9272" b="7370"/>
          <a:stretch/>
        </p:blipFill>
        <p:spPr>
          <a:xfrm>
            <a:off x="8617800" y="5350659"/>
            <a:ext cx="950167" cy="980299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5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승리 조건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60" y="6009849"/>
            <a:ext cx="2377071" cy="6077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82C4236-02D6-4524-BE12-3039D81990C2}"/>
              </a:ext>
            </a:extLst>
          </p:cNvPr>
          <p:cNvSpPr txBox="1"/>
          <p:nvPr/>
        </p:nvSpPr>
        <p:spPr>
          <a:xfrm>
            <a:off x="4151784" y="548680"/>
            <a:ext cx="5791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모든 플레이어가 부동산을 팔면 게임이 종료되고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가장 많은 돈을 번 플레이어가 승리 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E3F91337-436B-4155-B501-174C18EB8DE6}"/>
              </a:ext>
            </a:extLst>
          </p:cNvPr>
          <p:cNvGrpSpPr/>
          <p:nvPr/>
        </p:nvGrpSpPr>
        <p:grpSpPr>
          <a:xfrm>
            <a:off x="587958" y="3400749"/>
            <a:ext cx="1304925" cy="2001387"/>
            <a:chOff x="2147863" y="1967419"/>
            <a:chExt cx="1304925" cy="2001387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xmlns="" id="{5D9C2063-BCD8-480B-9150-06EEAA099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E0C87BF-9F56-4CB6-8875-B2ECC0E3C50F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F419323F-6B8B-4842-8CA5-ECE624C34184}"/>
              </a:ext>
            </a:extLst>
          </p:cNvPr>
          <p:cNvGrpSpPr/>
          <p:nvPr/>
        </p:nvGrpSpPr>
        <p:grpSpPr>
          <a:xfrm>
            <a:off x="10400110" y="3432628"/>
            <a:ext cx="1348921" cy="1969508"/>
            <a:chOff x="10609817" y="1810737"/>
            <a:chExt cx="1348921" cy="1969508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xmlns="" id="{DB631212-E9DA-47F8-8FA8-FF0B03B54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9488A51-7F2C-4377-B13D-0A58A9BF81ED}"/>
                </a:ext>
              </a:extLst>
            </p:cNvPr>
            <p:cNvSpPr txBox="1"/>
            <p:nvPr/>
          </p:nvSpPr>
          <p:spPr>
            <a:xfrm>
              <a:off x="10727283" y="3380135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DC8BA6E1-115E-4B49-9BFF-5DC24A90CE51}"/>
              </a:ext>
            </a:extLst>
          </p:cNvPr>
          <p:cNvGrpSpPr/>
          <p:nvPr/>
        </p:nvGrpSpPr>
        <p:grpSpPr>
          <a:xfrm>
            <a:off x="4687332" y="4781549"/>
            <a:ext cx="1348921" cy="1857165"/>
            <a:chOff x="708802" y="4092115"/>
            <a:chExt cx="1348921" cy="1857165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xmlns="" id="{ED0D7B3E-C88B-474A-B4B2-6BE49871E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B94FAD5-8D89-40F7-8E2C-28A4CAC6E194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86E08D28-7677-45D6-89DA-027BEC6AF4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1234" r="49508" b="26767"/>
          <a:stretch/>
        </p:blipFill>
        <p:spPr>
          <a:xfrm>
            <a:off x="585700" y="1570299"/>
            <a:ext cx="1304925" cy="179605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B4A48185-0EA3-47A3-ADD1-3F0EDCF998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4" t="35184" r="13891" b="26491"/>
          <a:stretch/>
        </p:blipFill>
        <p:spPr>
          <a:xfrm>
            <a:off x="4975952" y="2159511"/>
            <a:ext cx="1428811" cy="1924553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FDCDA57D-A2CB-4476-8E02-2C0BBE69D4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3737165" y="5282642"/>
            <a:ext cx="773684" cy="786217"/>
          </a:xfrm>
          <a:prstGeom prst="ellipse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64FB1994-4D7C-43CC-8645-201A559E77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45" t="7409" r="9272" b="7370"/>
          <a:stretch/>
        </p:blipFill>
        <p:spPr>
          <a:xfrm>
            <a:off x="3737165" y="5538176"/>
            <a:ext cx="773685" cy="798220"/>
          </a:xfrm>
          <a:prstGeom prst="ellipse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5EA8D1BC-056F-4565-A40A-2797817C89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36057" r="49620" b="25618"/>
          <a:stretch/>
        </p:blipFill>
        <p:spPr>
          <a:xfrm>
            <a:off x="6525865" y="2192337"/>
            <a:ext cx="1428811" cy="1924553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xmlns="" id="{C0C9DDAB-0670-487F-A5A7-55323E28CB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33600" r="69091" b="24401"/>
          <a:stretch/>
        </p:blipFill>
        <p:spPr>
          <a:xfrm>
            <a:off x="3202611" y="2147662"/>
            <a:ext cx="1652239" cy="2109114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xmlns="" id="{3055E1FC-02A5-4DC1-8D02-9E04A224A7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9" t="34802" r="31846" b="26873"/>
          <a:stretch/>
        </p:blipFill>
        <p:spPr>
          <a:xfrm>
            <a:off x="8129351" y="2149463"/>
            <a:ext cx="1428811" cy="1924553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xmlns="" id="{3B41B429-C385-4155-A803-5627610233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0" t="33963" r="32115" b="24038"/>
          <a:stretch/>
        </p:blipFill>
        <p:spPr>
          <a:xfrm>
            <a:off x="10405966" y="1570298"/>
            <a:ext cx="1304925" cy="1796055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137D1F62-E5A7-42E4-B9C8-D666BD41A7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33368" r="13824" b="24633"/>
          <a:stretch/>
        </p:blipFill>
        <p:spPr>
          <a:xfrm>
            <a:off x="6064626" y="4777722"/>
            <a:ext cx="1304925" cy="1796055"/>
          </a:xfrm>
          <a:prstGeom prst="rect">
            <a:avLst/>
          </a:prstGeom>
        </p:spPr>
      </p:pic>
      <p:sp>
        <p:nvSpPr>
          <p:cNvPr id="2" name="말풍선: 타원형 1">
            <a:extLst>
              <a:ext uri="{FF2B5EF4-FFF2-40B4-BE49-F238E27FC236}">
                <a16:creationId xmlns:a16="http://schemas.microsoft.com/office/drawing/2014/main" xmlns="" id="{9B470CC3-ECBE-4733-96EE-183B95BBF349}"/>
              </a:ext>
            </a:extLst>
          </p:cNvPr>
          <p:cNvSpPr/>
          <p:nvPr/>
        </p:nvSpPr>
        <p:spPr>
          <a:xfrm>
            <a:off x="4687332" y="1340768"/>
            <a:ext cx="3928948" cy="609456"/>
          </a:xfrm>
          <a:prstGeom prst="wedgeEllipseCallout">
            <a:avLst>
              <a:gd name="adj1" fmla="val 64011"/>
              <a:gd name="adj2" fmla="val -96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하나 둘 셋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4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1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9349 -0.00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50937 0.16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20729 0.2694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858 0.352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9646C99D-B02C-46EE-B461-43C7C3024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2"/>
          <a:stretch/>
        </p:blipFill>
        <p:spPr>
          <a:xfrm>
            <a:off x="1847435" y="4305739"/>
            <a:ext cx="1304925" cy="141271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F657689B-4E93-4BA6-BD2E-5CA2E292A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000648"/>
            <a:ext cx="1728192" cy="1728192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0E3D4858-D06F-41A7-A314-84D4DF08C35E}"/>
              </a:ext>
            </a:extLst>
          </p:cNvPr>
          <p:cNvCxnSpPr>
            <a:cxnSpLocks/>
          </p:cNvCxnSpPr>
          <p:nvPr/>
        </p:nvCxnSpPr>
        <p:spPr>
          <a:xfrm>
            <a:off x="5303912" y="2883192"/>
            <a:ext cx="194421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xmlns="" id="{D563DD98-D91C-4A22-871B-7B3150BCA9E1}"/>
              </a:ext>
            </a:extLst>
          </p:cNvPr>
          <p:cNvCxnSpPr>
            <a:cxnSpLocks/>
          </p:cNvCxnSpPr>
          <p:nvPr/>
        </p:nvCxnSpPr>
        <p:spPr>
          <a:xfrm flipV="1">
            <a:off x="4653684" y="2883192"/>
            <a:ext cx="1586332" cy="68842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xmlns="" id="{55F26A86-7C86-4FC4-9843-FA28BB034438}"/>
              </a:ext>
            </a:extLst>
          </p:cNvPr>
          <p:cNvCxnSpPr>
            <a:cxnSpLocks/>
          </p:cNvCxnSpPr>
          <p:nvPr/>
        </p:nvCxnSpPr>
        <p:spPr>
          <a:xfrm>
            <a:off x="6240016" y="2883191"/>
            <a:ext cx="1728192" cy="6719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332C8BE-16AD-4CAB-9C7B-B6F3301476C8}"/>
              </a:ext>
            </a:extLst>
          </p:cNvPr>
          <p:cNvSpPr txBox="1"/>
          <p:nvPr/>
        </p:nvSpPr>
        <p:spPr>
          <a:xfrm>
            <a:off x="4653684" y="353296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+mn-ea"/>
                <a:ea typeface="+mn-ea"/>
              </a:rPr>
              <a:t>포세일의 두가지 단계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6ABEEDF-312D-489B-9FEA-3075F6458B23}"/>
              </a:ext>
            </a:extLst>
          </p:cNvPr>
          <p:cNvSpPr txBox="1"/>
          <p:nvPr/>
        </p:nvSpPr>
        <p:spPr>
          <a:xfrm>
            <a:off x="2022763" y="3564305"/>
            <a:ext cx="3834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+mn-ea"/>
                <a:ea typeface="+mn-ea"/>
              </a:rPr>
              <a:t>1</a:t>
            </a:r>
            <a:r>
              <a:rPr lang="ko-KR" altLang="en-US" sz="3200" b="1" dirty="0">
                <a:latin typeface="+mn-ea"/>
                <a:ea typeface="+mn-ea"/>
              </a:rPr>
              <a:t>단계 </a:t>
            </a:r>
            <a:r>
              <a:rPr lang="en-US" altLang="ko-KR" sz="3200" b="1" dirty="0">
                <a:latin typeface="+mn-ea"/>
                <a:ea typeface="+mn-ea"/>
              </a:rPr>
              <a:t>: </a:t>
            </a:r>
            <a:r>
              <a:rPr lang="ko-KR" altLang="en-US" sz="3200" b="1" dirty="0">
                <a:latin typeface="+mn-ea"/>
                <a:ea typeface="+mn-ea"/>
              </a:rPr>
              <a:t>부동산 </a:t>
            </a:r>
            <a:r>
              <a:rPr lang="ko-KR" altLang="en-US" sz="3200" b="1" dirty="0">
                <a:highlight>
                  <a:srgbClr val="FFFF00"/>
                </a:highlight>
                <a:latin typeface="+mn-ea"/>
                <a:ea typeface="+mn-ea"/>
              </a:rPr>
              <a:t>구매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83D18CF-1D7F-4F40-BA5C-53AED1B9CCB3}"/>
              </a:ext>
            </a:extLst>
          </p:cNvPr>
          <p:cNvSpPr txBox="1"/>
          <p:nvPr/>
        </p:nvSpPr>
        <p:spPr>
          <a:xfrm>
            <a:off x="6931969" y="3564305"/>
            <a:ext cx="3834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+mn-ea"/>
                <a:ea typeface="+mn-ea"/>
              </a:rPr>
              <a:t>2</a:t>
            </a:r>
            <a:r>
              <a:rPr lang="ko-KR" altLang="en-US" sz="3200" b="1" dirty="0">
                <a:latin typeface="+mn-ea"/>
                <a:ea typeface="+mn-ea"/>
              </a:rPr>
              <a:t>단계 </a:t>
            </a:r>
            <a:r>
              <a:rPr lang="en-US" altLang="ko-KR" sz="3200" b="1" dirty="0">
                <a:latin typeface="+mn-ea"/>
                <a:ea typeface="+mn-ea"/>
              </a:rPr>
              <a:t>: </a:t>
            </a:r>
            <a:r>
              <a:rPr lang="ko-KR" altLang="en-US" sz="3200" b="1" dirty="0">
                <a:latin typeface="+mn-ea"/>
                <a:ea typeface="+mn-ea"/>
              </a:rPr>
              <a:t>부동산 </a:t>
            </a:r>
            <a:r>
              <a:rPr lang="ko-KR" altLang="en-US" sz="3200" b="1" dirty="0">
                <a:highlight>
                  <a:srgbClr val="00FF00"/>
                </a:highlight>
                <a:latin typeface="+mn-ea"/>
                <a:ea typeface="+mn-ea"/>
              </a:rPr>
              <a:t>판매</a:t>
            </a: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xmlns="" id="{9224F9C2-E1CD-4852-B8C8-D628EB242A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80" t="6439" r="6951" b="5150"/>
          <a:stretch/>
        </p:blipFill>
        <p:spPr>
          <a:xfrm>
            <a:off x="1882477" y="5444329"/>
            <a:ext cx="1004722" cy="965558"/>
          </a:xfrm>
          <a:prstGeom prst="ellipse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xmlns="" id="{E27530C9-C3BD-4A51-A052-C7D27D8F8B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5" t="7409" r="9272" b="7370"/>
          <a:stretch/>
        </p:blipFill>
        <p:spPr>
          <a:xfrm>
            <a:off x="2240753" y="5444329"/>
            <a:ext cx="1004723" cy="980299"/>
          </a:xfrm>
          <a:prstGeom prst="ellipse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54449370-705A-43AC-B80C-0730CD9E0D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32693" r="33743" b="25308"/>
          <a:stretch/>
        </p:blipFill>
        <p:spPr>
          <a:xfrm>
            <a:off x="4510878" y="4153372"/>
            <a:ext cx="1512167" cy="2419627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AC775F50-7C73-4274-BBED-FD605F2EFF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3" t="35184" r="50221" b="26491"/>
          <a:stretch/>
        </p:blipFill>
        <p:spPr>
          <a:xfrm>
            <a:off x="9695241" y="4201992"/>
            <a:ext cx="1657946" cy="2207895"/>
          </a:xfrm>
          <a:prstGeom prst="rect">
            <a:avLst/>
          </a:prstGeom>
        </p:spPr>
      </p:pic>
      <p:sp>
        <p:nvSpPr>
          <p:cNvPr id="62" name="화살표: 아래로 구부러짐 61">
            <a:extLst>
              <a:ext uri="{FF2B5EF4-FFF2-40B4-BE49-F238E27FC236}">
                <a16:creationId xmlns:a16="http://schemas.microsoft.com/office/drawing/2014/main" xmlns="" id="{4982E728-2E31-4767-A485-0089E4B00EB7}"/>
              </a:ext>
            </a:extLst>
          </p:cNvPr>
          <p:cNvSpPr/>
          <p:nvPr/>
        </p:nvSpPr>
        <p:spPr>
          <a:xfrm>
            <a:off x="3164687" y="4859553"/>
            <a:ext cx="1304925" cy="584776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2D87EB94-0E32-459D-8454-1D6A55A1A9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32693" r="33743" b="25308"/>
          <a:stretch/>
        </p:blipFill>
        <p:spPr>
          <a:xfrm>
            <a:off x="6784058" y="4158293"/>
            <a:ext cx="1512167" cy="2419627"/>
          </a:xfrm>
          <a:prstGeom prst="rect">
            <a:avLst/>
          </a:prstGeom>
        </p:spPr>
      </p:pic>
      <p:sp>
        <p:nvSpPr>
          <p:cNvPr id="64" name="화살표: 아래로 구부러짐 63">
            <a:extLst>
              <a:ext uri="{FF2B5EF4-FFF2-40B4-BE49-F238E27FC236}">
                <a16:creationId xmlns:a16="http://schemas.microsoft.com/office/drawing/2014/main" xmlns="" id="{50A2F6D5-6595-4DC7-84C0-6E560DC0C0F3}"/>
              </a:ext>
            </a:extLst>
          </p:cNvPr>
          <p:cNvSpPr/>
          <p:nvPr/>
        </p:nvSpPr>
        <p:spPr>
          <a:xfrm>
            <a:off x="8367341" y="4719709"/>
            <a:ext cx="1304925" cy="584776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62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0F97C5A9-B990-415E-92FC-C677E3107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32476" r="69550" b="25525"/>
          <a:stretch/>
        </p:blipFill>
        <p:spPr>
          <a:xfrm>
            <a:off x="3382407" y="2049442"/>
            <a:ext cx="1304925" cy="1796055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ACE3178A-7BB1-4AB0-92D4-4609540743D4}"/>
              </a:ext>
            </a:extLst>
          </p:cNvPr>
          <p:cNvGrpSpPr/>
          <p:nvPr/>
        </p:nvGrpSpPr>
        <p:grpSpPr>
          <a:xfrm>
            <a:off x="10362919" y="4417382"/>
            <a:ext cx="1348921" cy="1969508"/>
            <a:chOff x="10609817" y="1810737"/>
            <a:chExt cx="1348921" cy="1969508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xmlns="" id="{28E204CD-ECFE-4010-A6A2-90477DF0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40967B6-425F-4EC9-AF94-61A83C28469D}"/>
                </a:ext>
              </a:extLst>
            </p:cNvPr>
            <p:cNvSpPr txBox="1"/>
            <p:nvPr/>
          </p:nvSpPr>
          <p:spPr>
            <a:xfrm>
              <a:off x="10727283" y="3380135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9F0BA370-9E15-4C48-98E2-DB81768B3F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7409" r="9272" b="7370"/>
          <a:stretch/>
        </p:blipFill>
        <p:spPr>
          <a:xfrm>
            <a:off x="3304711" y="5327106"/>
            <a:ext cx="773685" cy="798220"/>
          </a:xfrm>
          <a:prstGeom prst="ellipse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D99F6398-278F-447F-B016-BFC12A2CAAA8}"/>
              </a:ext>
            </a:extLst>
          </p:cNvPr>
          <p:cNvGrpSpPr/>
          <p:nvPr/>
        </p:nvGrpSpPr>
        <p:grpSpPr>
          <a:xfrm>
            <a:off x="587958" y="3400749"/>
            <a:ext cx="1304925" cy="2001387"/>
            <a:chOff x="2147863" y="1967419"/>
            <a:chExt cx="1304925" cy="200138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D69B92C3-2F7B-4366-9A96-48BD87D48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F9E0C50-08A0-4137-8C74-F879DF12C78E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DA0C1231-D70E-49AA-8C71-FD55364A1B05}"/>
              </a:ext>
            </a:extLst>
          </p:cNvPr>
          <p:cNvGrpSpPr/>
          <p:nvPr/>
        </p:nvGrpSpPr>
        <p:grpSpPr>
          <a:xfrm>
            <a:off x="4687332" y="4781549"/>
            <a:ext cx="1348921" cy="1857165"/>
            <a:chOff x="708802" y="4092115"/>
            <a:chExt cx="1348921" cy="1857165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3F434F69-E56E-48E0-B298-E24212032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F9CC258-3BB9-4D78-A73A-4F4A8627675B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5BEFDB87-2C35-427B-811E-A059FEB96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1234" r="49508" b="26767"/>
          <a:stretch/>
        </p:blipFill>
        <p:spPr>
          <a:xfrm>
            <a:off x="4631854" y="2002509"/>
            <a:ext cx="1304925" cy="179605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EE389BAC-B036-49AB-9F96-A4228AD22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4" t="33963" r="32115" b="24038"/>
          <a:stretch/>
        </p:blipFill>
        <p:spPr>
          <a:xfrm>
            <a:off x="5892803" y="2110643"/>
            <a:ext cx="1232917" cy="17960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5B9D9108-FF25-45FF-809B-25B89666F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33368" r="13824" b="24633"/>
          <a:stretch/>
        </p:blipFill>
        <p:spPr>
          <a:xfrm>
            <a:off x="7186226" y="2092103"/>
            <a:ext cx="1304925" cy="1796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23FF8A-E723-4543-8AF0-141D5798DF72}"/>
              </a:ext>
            </a:extLst>
          </p:cNvPr>
          <p:cNvSpPr txBox="1"/>
          <p:nvPr/>
        </p:nvSpPr>
        <p:spPr>
          <a:xfrm>
            <a:off x="5379466" y="723661"/>
            <a:ext cx="6109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n-ea"/>
                <a:ea typeface="+mn-ea"/>
              </a:rPr>
              <a:t>이전 플레이어보다 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  <a:ea typeface="+mn-ea"/>
              </a:rPr>
              <a:t>큰 금액</a:t>
            </a:r>
            <a:r>
              <a:rPr lang="ko-KR" altLang="en-US" sz="2000" b="1" dirty="0">
                <a:latin typeface="+mn-ea"/>
                <a:ea typeface="+mn-ea"/>
              </a:rPr>
              <a:t>으로 구매 코인 </a:t>
            </a:r>
            <a:r>
              <a:rPr lang="ko-KR" altLang="en-US" sz="2000" b="1" dirty="0" err="1">
                <a:latin typeface="+mn-ea"/>
                <a:ea typeface="+mn-ea"/>
              </a:rPr>
              <a:t>올려두기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049F2A-8060-411F-84AF-DD700BEE12EE}"/>
              </a:ext>
            </a:extLst>
          </p:cNvPr>
          <p:cNvSpPr txBox="1"/>
          <p:nvPr/>
        </p:nvSpPr>
        <p:spPr>
          <a:xfrm>
            <a:off x="5394718" y="1124011"/>
            <a:ext cx="4984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latin typeface="+mn-ea"/>
                <a:ea typeface="+mn-ea"/>
              </a:rPr>
              <a:t>입찰 </a:t>
            </a:r>
            <a:r>
              <a:rPr lang="ko-KR" altLang="en-US" sz="2000" b="1" dirty="0" err="1">
                <a:latin typeface="+mn-ea"/>
                <a:ea typeface="+mn-ea"/>
              </a:rPr>
              <a:t>포기시</a:t>
            </a:r>
            <a:r>
              <a:rPr lang="ko-KR" altLang="en-US" sz="2000" b="1" dirty="0">
                <a:latin typeface="+mn-ea"/>
                <a:ea typeface="+mn-ea"/>
              </a:rPr>
              <a:t> 가장 낮은 부동산 카드 획득</a:t>
            </a:r>
            <a:r>
              <a:rPr lang="en-US" altLang="ko-KR" sz="2000" b="1" dirty="0">
                <a:latin typeface="+mn-ea"/>
                <a:ea typeface="+mn-ea"/>
              </a:rPr>
              <a:t>, </a:t>
            </a:r>
          </a:p>
          <a:p>
            <a:pPr algn="l"/>
            <a:r>
              <a:rPr lang="ko-KR" altLang="en-US" sz="2000" b="1" dirty="0">
                <a:latin typeface="+mn-ea"/>
                <a:ea typeface="+mn-ea"/>
              </a:rPr>
              <a:t>금액의 절반은 회수</a:t>
            </a:r>
            <a:r>
              <a:rPr lang="en-US" altLang="ko-KR" sz="2000" b="1" dirty="0">
                <a:latin typeface="+mn-ea"/>
                <a:ea typeface="+mn-ea"/>
              </a:rPr>
              <a:t>!!(</a:t>
            </a:r>
            <a:r>
              <a:rPr lang="ko-KR" altLang="en-US" sz="2000" b="1" dirty="0" err="1">
                <a:latin typeface="+mn-ea"/>
                <a:ea typeface="+mn-ea"/>
              </a:rPr>
              <a:t>반내림</a:t>
            </a:r>
            <a:r>
              <a:rPr lang="en-US" altLang="ko-KR" sz="2000" b="1" dirty="0">
                <a:latin typeface="+mn-ea"/>
                <a:ea typeface="+mn-ea"/>
              </a:rPr>
              <a:t>)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xmlns="" id="{21869979-A69E-4AC8-8E2B-E7CEFE55CEEF}"/>
              </a:ext>
            </a:extLst>
          </p:cNvPr>
          <p:cNvSpPr/>
          <p:nvPr/>
        </p:nvSpPr>
        <p:spPr>
          <a:xfrm>
            <a:off x="519735" y="2242066"/>
            <a:ext cx="1656184" cy="854208"/>
          </a:xfrm>
          <a:prstGeom prst="wedgeEllipseCallout">
            <a:avLst>
              <a:gd name="adj1" fmla="val -1629"/>
              <a:gd name="adj2" fmla="val 73360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2,000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원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말풍선: 타원형 41">
            <a:extLst>
              <a:ext uri="{FF2B5EF4-FFF2-40B4-BE49-F238E27FC236}">
                <a16:creationId xmlns:a16="http://schemas.microsoft.com/office/drawing/2014/main" xmlns="" id="{66515B26-BB50-4695-9BF0-4686DFB8F22B}"/>
              </a:ext>
            </a:extLst>
          </p:cNvPr>
          <p:cNvSpPr/>
          <p:nvPr/>
        </p:nvSpPr>
        <p:spPr>
          <a:xfrm>
            <a:off x="5882622" y="4164801"/>
            <a:ext cx="1656184" cy="854208"/>
          </a:xfrm>
          <a:prstGeom prst="wedgeEllipseCallout">
            <a:avLst>
              <a:gd name="adj1" fmla="val -64842"/>
              <a:gd name="adj2" fmla="val 28370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4,000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원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말풍선: 타원형 44">
            <a:extLst>
              <a:ext uri="{FF2B5EF4-FFF2-40B4-BE49-F238E27FC236}">
                <a16:creationId xmlns:a16="http://schemas.microsoft.com/office/drawing/2014/main" xmlns="" id="{59A8AB6B-EF6C-4CE9-9EFC-91F6FE38C849}"/>
              </a:ext>
            </a:extLst>
          </p:cNvPr>
          <p:cNvSpPr/>
          <p:nvPr/>
        </p:nvSpPr>
        <p:spPr>
          <a:xfrm>
            <a:off x="10174212" y="3244514"/>
            <a:ext cx="1656184" cy="854208"/>
          </a:xfrm>
          <a:prstGeom prst="wedgeEllipseCallout">
            <a:avLst>
              <a:gd name="adj1" fmla="val 1572"/>
              <a:gd name="adj2" fmla="val 68706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5,000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원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8909BF2F-0309-48BC-BC38-8FF8BB9388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9589235" y="4386031"/>
            <a:ext cx="773684" cy="786217"/>
          </a:xfrm>
          <a:prstGeom prst="ellipse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B818B330-5764-4325-8A3C-A4CC1EAEB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7409" r="9272" b="7370"/>
          <a:stretch/>
        </p:blipFill>
        <p:spPr>
          <a:xfrm>
            <a:off x="9594186" y="4950908"/>
            <a:ext cx="773685" cy="798220"/>
          </a:xfrm>
          <a:prstGeom prst="ellipse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CA6D04E1-A06B-4AFF-BE7B-F19A020CC1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2037421" y="3713979"/>
            <a:ext cx="773684" cy="786217"/>
          </a:xfrm>
          <a:prstGeom prst="ellipse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xmlns="" id="{B18AFF72-22CF-49F1-A9B4-2024F7D6919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2037421" y="4279798"/>
            <a:ext cx="773684" cy="786217"/>
          </a:xfrm>
          <a:prstGeom prst="ellipse">
            <a:avLst/>
          </a:prstGeom>
        </p:spPr>
      </p:pic>
      <p:sp>
        <p:nvSpPr>
          <p:cNvPr id="54" name="말풍선: 타원형 53">
            <a:extLst>
              <a:ext uri="{FF2B5EF4-FFF2-40B4-BE49-F238E27FC236}">
                <a16:creationId xmlns:a16="http://schemas.microsoft.com/office/drawing/2014/main" xmlns="" id="{9CE298F2-FE2A-4559-BD2A-7577F777ECD1}"/>
              </a:ext>
            </a:extLst>
          </p:cNvPr>
          <p:cNvSpPr/>
          <p:nvPr/>
        </p:nvSpPr>
        <p:spPr>
          <a:xfrm>
            <a:off x="401033" y="2026656"/>
            <a:ext cx="1972446" cy="1089388"/>
          </a:xfrm>
          <a:prstGeom prst="wedgeEllipseCallout">
            <a:avLst>
              <a:gd name="adj1" fmla="val -1629"/>
              <a:gd name="adj2" fmla="val 73360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흠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.. 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입찰 포기 </a:t>
            </a:r>
            <a:r>
              <a:rPr lang="ko-KR" altLang="en-US" sz="2000" b="1" dirty="0" err="1">
                <a:solidFill>
                  <a:schemeClr val="tx1"/>
                </a:solidFill>
                <a:latin typeface="+mn-ea"/>
              </a:rPr>
              <a:t>ㅠㅠ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말풍선: 타원형 56">
            <a:extLst>
              <a:ext uri="{FF2B5EF4-FFF2-40B4-BE49-F238E27FC236}">
                <a16:creationId xmlns:a16="http://schemas.microsoft.com/office/drawing/2014/main" xmlns="" id="{D984C7F6-E678-443A-AA71-C1C6C846A9F0}"/>
              </a:ext>
            </a:extLst>
          </p:cNvPr>
          <p:cNvSpPr/>
          <p:nvPr/>
        </p:nvSpPr>
        <p:spPr>
          <a:xfrm>
            <a:off x="5882622" y="4147817"/>
            <a:ext cx="1941570" cy="918197"/>
          </a:xfrm>
          <a:prstGeom prst="wedgeEllipseCallout">
            <a:avLst>
              <a:gd name="adj1" fmla="val -64842"/>
              <a:gd name="adj2" fmla="val 28370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나도 포기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15894856-3D9C-4E6E-9868-6E24FC7724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7409" r="9272" b="7370"/>
          <a:stretch/>
        </p:blipFill>
        <p:spPr>
          <a:xfrm>
            <a:off x="3838998" y="5327106"/>
            <a:ext cx="773685" cy="798220"/>
          </a:xfrm>
          <a:prstGeom prst="ellipse">
            <a:avLst/>
          </a:prstGeom>
        </p:spPr>
      </p:pic>
      <p:sp>
        <p:nvSpPr>
          <p:cNvPr id="58" name="말풍선: 타원형 57">
            <a:extLst>
              <a:ext uri="{FF2B5EF4-FFF2-40B4-BE49-F238E27FC236}">
                <a16:creationId xmlns:a16="http://schemas.microsoft.com/office/drawing/2014/main" xmlns="" id="{528603D2-3B53-41E8-B4A5-2F397C029EC0}"/>
              </a:ext>
            </a:extLst>
          </p:cNvPr>
          <p:cNvSpPr/>
          <p:nvPr/>
        </p:nvSpPr>
        <p:spPr>
          <a:xfrm>
            <a:off x="10016081" y="2794609"/>
            <a:ext cx="1972446" cy="1308983"/>
          </a:xfrm>
          <a:prstGeom prst="wedgeEllipseCallout">
            <a:avLst>
              <a:gd name="adj1" fmla="val 1572"/>
              <a:gd name="adj2" fmla="val 68706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제일 비싼 부동산은 </a:t>
            </a:r>
            <a:r>
              <a:rPr lang="ko-KR" altLang="en-US" sz="2000" b="1" dirty="0" err="1">
                <a:solidFill>
                  <a:schemeClr val="tx1"/>
                </a:solidFill>
                <a:latin typeface="+mn-ea"/>
              </a:rPr>
              <a:t>내꺼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16066" y="535558"/>
            <a:ext cx="8289427" cy="126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1">
            <a:extLst>
              <a:ext uri="{FF2B5EF4-FFF2-40B4-BE49-F238E27FC236}">
                <a16:creationId xmlns:a16="http://schemas.microsoft.com/office/drawing/2014/main" xmlns="" id="{81285EE0-6009-45BF-84E5-E078B23D7653}"/>
              </a:ext>
            </a:extLst>
          </p:cNvPr>
          <p:cNvSpPr/>
          <p:nvPr/>
        </p:nvSpPr>
        <p:spPr>
          <a:xfrm>
            <a:off x="3193477" y="397675"/>
            <a:ext cx="2183298" cy="88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단계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부동산 구매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D23FF8A-E723-4543-8AF0-141D5798DF72}"/>
              </a:ext>
            </a:extLst>
          </p:cNvPr>
          <p:cNvSpPr txBox="1"/>
          <p:nvPr/>
        </p:nvSpPr>
        <p:spPr>
          <a:xfrm>
            <a:off x="5501463" y="336343"/>
            <a:ext cx="6418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  <a:ea typeface="+mn-ea"/>
              </a:rPr>
              <a:t>1. </a:t>
            </a:r>
            <a:r>
              <a:rPr lang="ko-KR" altLang="en-US" sz="3200" b="1" dirty="0">
                <a:latin typeface="+mn-ea"/>
                <a:ea typeface="+mn-ea"/>
              </a:rPr>
              <a:t>경매준비</a:t>
            </a:r>
            <a:r>
              <a:rPr lang="ko-KR" altLang="en-US" sz="2000" b="1" dirty="0">
                <a:latin typeface="+mn-ea"/>
                <a:ea typeface="+mn-ea"/>
              </a:rPr>
              <a:t> </a:t>
            </a:r>
            <a:r>
              <a:rPr lang="en-US" altLang="ko-KR" sz="2000" b="1" dirty="0" smtClean="0">
                <a:latin typeface="+mn-ea"/>
                <a:ea typeface="+mn-ea"/>
              </a:rPr>
              <a:t> </a:t>
            </a:r>
            <a:r>
              <a:rPr lang="ko-KR" altLang="en-US" sz="2000" b="1" dirty="0">
                <a:latin typeface="+mn-ea"/>
                <a:ea typeface="+mn-ea"/>
              </a:rPr>
              <a:t>플레이어 수만큼 부동산 카드 오픈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049F2A-8060-411F-84AF-DD700BEE12EE}"/>
              </a:ext>
            </a:extLst>
          </p:cNvPr>
          <p:cNvSpPr txBox="1"/>
          <p:nvPr/>
        </p:nvSpPr>
        <p:spPr>
          <a:xfrm>
            <a:off x="5551581" y="823760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latin typeface="+mn-ea"/>
                <a:ea typeface="+mn-ea"/>
              </a:rPr>
              <a:t>2. </a:t>
            </a:r>
            <a:r>
              <a:rPr lang="ko-KR" altLang="en-US" sz="3200" b="1" dirty="0">
                <a:latin typeface="+mn-ea"/>
                <a:ea typeface="+mn-ea"/>
              </a:rPr>
              <a:t>입찰</a:t>
            </a:r>
            <a:r>
              <a:rPr lang="ko-KR" altLang="en-US" sz="2000" b="1" dirty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순서대로 </a:t>
            </a:r>
            <a:r>
              <a:rPr lang="ko-KR" altLang="en-US" sz="2000" b="1" dirty="0">
                <a:latin typeface="+mn-ea"/>
                <a:ea typeface="+mn-ea"/>
              </a:rPr>
              <a:t>경매에 참여하여 </a:t>
            </a:r>
            <a:r>
              <a:rPr lang="ko-KR" altLang="en-US" sz="2000" b="1" dirty="0" smtClean="0">
                <a:latin typeface="+mn-ea"/>
                <a:ea typeface="+mn-ea"/>
              </a:rPr>
              <a:t>구매가격 </a:t>
            </a:r>
            <a:r>
              <a:rPr lang="ko-KR" altLang="en-US" sz="2000" b="1" dirty="0">
                <a:latin typeface="+mn-ea"/>
                <a:ea typeface="+mn-ea"/>
              </a:rPr>
              <a:t>부르기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1CE99A-E5D3-42B6-AE2F-6C596F5521C8}"/>
              </a:ext>
            </a:extLst>
          </p:cNvPr>
          <p:cNvSpPr txBox="1"/>
          <p:nvPr/>
        </p:nvSpPr>
        <p:spPr>
          <a:xfrm>
            <a:off x="5536329" y="1315978"/>
            <a:ext cx="58865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latin typeface="+mn-ea"/>
                <a:ea typeface="+mn-ea"/>
              </a:rPr>
              <a:t>3. </a:t>
            </a:r>
            <a:r>
              <a:rPr lang="ko-KR" altLang="en-US" sz="3200" b="1" dirty="0">
                <a:latin typeface="+mn-ea"/>
                <a:ea typeface="+mn-ea"/>
              </a:rPr>
              <a:t>낙찰</a:t>
            </a:r>
            <a:r>
              <a:rPr lang="ko-KR" altLang="en-US" sz="2000" b="1" dirty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높은 </a:t>
            </a:r>
            <a:r>
              <a:rPr lang="ko-KR" altLang="en-US" sz="2000" b="1" dirty="0">
                <a:latin typeface="+mn-ea"/>
                <a:ea typeface="+mn-ea"/>
              </a:rPr>
              <a:t>가격을 부른 사람 순으로 </a:t>
            </a:r>
            <a:endParaRPr lang="en-US" altLang="ko-KR" sz="2000" b="1" dirty="0">
              <a:latin typeface="+mn-ea"/>
              <a:ea typeface="+mn-ea"/>
            </a:endParaRPr>
          </a:p>
          <a:p>
            <a:pPr algn="l"/>
            <a:r>
              <a:rPr lang="en-US" altLang="ko-KR" sz="2000" b="1" dirty="0">
                <a:latin typeface="+mn-ea"/>
                <a:ea typeface="+mn-ea"/>
              </a:rPr>
              <a:t>            </a:t>
            </a:r>
            <a:r>
              <a:rPr lang="en-US" altLang="ko-KR" sz="2000" b="1" dirty="0" smtClean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가치 </a:t>
            </a:r>
            <a:r>
              <a:rPr lang="ko-KR" altLang="en-US" sz="2000" b="1" dirty="0">
                <a:latin typeface="+mn-ea"/>
                <a:ea typeface="+mn-ea"/>
              </a:rPr>
              <a:t>있는 부동산 카드 </a:t>
            </a:r>
            <a:r>
              <a:rPr lang="en-US" altLang="ko-KR" sz="2000" b="1" dirty="0">
                <a:latin typeface="+mn-ea"/>
                <a:ea typeface="+mn-ea"/>
              </a:rPr>
              <a:t>1</a:t>
            </a:r>
            <a:r>
              <a:rPr lang="ko-KR" altLang="en-US" sz="2000" b="1" dirty="0">
                <a:latin typeface="+mn-ea"/>
                <a:ea typeface="+mn-ea"/>
              </a:rPr>
              <a:t>장씩 가져가기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A5B34D-54B5-4DE8-A949-1C6B21DA1DEF}"/>
              </a:ext>
            </a:extLst>
          </p:cNvPr>
          <p:cNvSpPr txBox="1"/>
          <p:nvPr/>
        </p:nvSpPr>
        <p:spPr>
          <a:xfrm>
            <a:off x="7507548" y="178764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&lt;</a:t>
            </a:r>
            <a:r>
              <a:rPr lang="ko-KR" altLang="en-US" sz="2400" b="1" dirty="0">
                <a:latin typeface="+mn-ea"/>
                <a:ea typeface="+mn-ea"/>
              </a:rPr>
              <a:t>입찰 방법</a:t>
            </a:r>
            <a:r>
              <a:rPr lang="en-US" altLang="ko-KR" sz="2400" b="1" dirty="0">
                <a:latin typeface="+mn-ea"/>
                <a:ea typeface="+mn-ea"/>
              </a:rPr>
              <a:t>&gt;</a:t>
            </a:r>
            <a:endParaRPr lang="ko-KR" altLang="en-US" sz="2400" b="1" dirty="0">
              <a:latin typeface="+mn-ea"/>
              <a:ea typeface="+mn-ea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B818B330-5764-4325-8A3C-A4CC1EAEB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7409" r="9272" b="7370"/>
          <a:stretch/>
        </p:blipFill>
        <p:spPr>
          <a:xfrm>
            <a:off x="9586758" y="5397377"/>
            <a:ext cx="773685" cy="7982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0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301 L -0.00313 -0.00301 C -0.00248 -0.02824 -0.00248 -0.05347 -0.00104 -0.07847 C -0.00065 -0.08449 0.00104 -0.09005 0.00221 -0.09583 C 0.00625 -0.11458 0.00768 -0.11528 0.01523 -0.13657 L 0.02291 -0.15764 C 0.04206 -0.21181 0.02877 -0.18102 0.06745 -0.24653 C 0.07239 -0.25509 0.07695 -0.26481 0.08268 -0.27176 C 0.09609 -0.28819 0.10078 -0.29722 0.11627 -0.30463 C 0.12161 -0.30718 0.12721 -0.30718 0.13255 -0.30833 C 0.14271 -0.30787 0.15299 -0.30833 0.16302 -0.30648 C 0.17643 -0.30417 0.17682 -0.30023 0.18802 -0.29097 C 0.18906 -0.29028 0.19023 -0.28981 0.19127 -0.28912 C 0.197 -0.28495 0.20273 -0.28079 0.20755 -0.27361 C 0.20937 -0.27106 0.21041 -0.26713 0.21198 -0.26389 C 0.21849 -0.25139 0.21836 -0.2544 0.22383 -0.24074 C 0.22916 -0.22778 0.22565 -0.23565 0.22825 -0.22546 C 0.22916 -0.2213 0.23034 -0.21759 0.23151 -0.21366 C 0.23424 -0.18866 0.23359 -0.20093 0.23359 -0.17708 L 0.23359 -0.17708 L 0.23698 -0.14606 " pathEditMode="relative" ptsTypes="AAAAAAAAAAAAAAAAAAAAA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32916 0.3381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0.00023 C -0.00065 -0.00579 -0.00208 -0.01158 -0.00208 -0.01737 C -0.00208 -0.022 -0.00052 -0.02639 5E-6 -0.03125 C 0.00053 -0.03473 0.00079 -0.03797 0.00131 -0.04144 C 0.00183 -0.04607 0.00287 -0.05047 0.00352 -0.05533 C 0.00404 -0.05857 0.00495 -0.0669 0.00586 -0.07061 C 0.00652 -0.07362 0.0073 -0.07639 0.00808 -0.0794 C 0.00886 -0.08149 0.00925 -0.08426 0.01029 -0.08612 C 0.01133 -0.08774 0.01264 -0.08843 0.01381 -0.08959 C 0.01472 -0.09375 0.0155 -0.09792 0.01719 -0.10162 C 0.0181 -0.10348 0.01954 -0.1051 0.02071 -0.10672 C 0.02097 -0.10857 0.02136 -0.11042 0.02188 -0.11181 C 0.02344 -0.11667 0.02501 -0.11829 0.02761 -0.122 C 0.02826 -0.1257 0.02852 -0.1294 0.02982 -0.13264 L 0.03451 -0.14283 C 0.03516 -0.14445 0.03607 -0.14607 0.03659 -0.14792 C 0.03751 -0.15024 0.03829 -0.15255 0.03894 -0.15487 C 0.03959 -0.15649 0.03959 -0.15857 0.04024 -0.15996 C 0.04232 -0.16551 0.04402 -0.16667 0.04584 -0.172 C 0.05066 -0.18635 0.04271 -0.1676 0.04922 -0.18241 C 0.05066 -0.1882 0.05053 -0.18843 0.05274 -0.19422 C 0.05339 -0.19607 0.0543 -0.19792 0.05508 -0.19954 C 0.05665 -0.20371 0.05756 -0.20787 0.05964 -0.21158 C 0.06211 -0.21575 0.06563 -0.21875 0.06758 -0.22362 C 0.06928 -0.22732 0.07149 -0.23264 0.07344 -0.23565 C 0.07566 -0.23912 0.07787 -0.24237 0.08021 -0.24607 L 0.08711 -0.25625 C 0.08946 -0.25857 0.09206 -0.26019 0.09402 -0.26297 C 0.09714 -0.26783 0.09636 -0.2669 0.10079 -0.27176 C 0.10886 -0.2801 0.1073 -0.27825 0.1168 -0.28542 C 0.11836 -0.28681 0.12019 -0.28727 0.12149 -0.28889 C 0.12305 -0.29051 0.12448 -0.29237 0.12605 -0.29422 C 0.12683 -0.29514 0.12761 -0.2963 0.12839 -0.29746 C 0.13165 -0.30162 0.1349 -0.30579 0.13868 -0.3095 C 0.13972 -0.31065 0.14089 -0.31204 0.14206 -0.31297 C 0.15157 -0.32014 0.13816 -0.30718 0.15001 -0.31829 C 0.1599 -0.32709 0.15352 -0.32338 0.16042 -0.32662 C 0.16159 -0.32778 0.16251 -0.3294 0.16394 -0.3301 C 0.16602 -0.33149 0.16836 -0.33241 0.17071 -0.33357 C 0.17188 -0.33426 0.17305 -0.3345 0.17422 -0.33519 L 0.17657 -0.33681 L 0.17657 -0.33681 " pathEditMode="relative" rAng="0" ptsTypes="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3295 0.4182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14609 -0.2009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-1004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1875 -0.2842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4213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2043 -0.3493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17747 0.3518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" grpId="0" animBg="1"/>
      <p:bldP spid="42" grpId="0" animBg="1"/>
      <p:bldP spid="45" grpId="0" animBg="1"/>
      <p:bldP spid="54" grpId="0" animBg="1"/>
      <p:bldP spid="57" grpId="0" animBg="1"/>
      <p:bldP spid="58" grpId="0" animBg="1"/>
      <p:bldP spid="2" grpId="0" animBg="1"/>
      <p:bldP spid="34" grpId="0" animBg="1"/>
      <p:bldP spid="36" grpId="0"/>
      <p:bldP spid="36" grpId="1"/>
      <p:bldP spid="37" grpId="0"/>
      <p:bldP spid="37" grpId="1"/>
      <p:bldP spid="38" grpId="0"/>
      <p:bldP spid="38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0F97C5A9-B990-415E-92FC-C677E3107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32476" r="69550" b="25525"/>
          <a:stretch/>
        </p:blipFill>
        <p:spPr>
          <a:xfrm>
            <a:off x="3382407" y="2049442"/>
            <a:ext cx="1304925" cy="1796055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ACE3178A-7BB1-4AB0-92D4-4609540743D4}"/>
              </a:ext>
            </a:extLst>
          </p:cNvPr>
          <p:cNvGrpSpPr/>
          <p:nvPr/>
        </p:nvGrpSpPr>
        <p:grpSpPr>
          <a:xfrm>
            <a:off x="10362919" y="3352222"/>
            <a:ext cx="1348921" cy="1969508"/>
            <a:chOff x="10609817" y="1810737"/>
            <a:chExt cx="1348921" cy="1969508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xmlns="" id="{28E204CD-ECFE-4010-A6A2-90477DF0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40967B6-425F-4EC9-AF94-61A83C28469D}"/>
                </a:ext>
              </a:extLst>
            </p:cNvPr>
            <p:cNvSpPr txBox="1"/>
            <p:nvPr/>
          </p:nvSpPr>
          <p:spPr>
            <a:xfrm>
              <a:off x="10727283" y="3380135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9F0BA370-9E15-4C48-98E2-DB81768B3F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7409" r="9272" b="7370"/>
          <a:stretch/>
        </p:blipFill>
        <p:spPr>
          <a:xfrm>
            <a:off x="3304711" y="5327106"/>
            <a:ext cx="773685" cy="798220"/>
          </a:xfrm>
          <a:prstGeom prst="ellipse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D99F6398-278F-447F-B016-BFC12A2CAAA8}"/>
              </a:ext>
            </a:extLst>
          </p:cNvPr>
          <p:cNvGrpSpPr/>
          <p:nvPr/>
        </p:nvGrpSpPr>
        <p:grpSpPr>
          <a:xfrm>
            <a:off x="587958" y="3400749"/>
            <a:ext cx="1304925" cy="2001387"/>
            <a:chOff x="2147863" y="1967419"/>
            <a:chExt cx="1304925" cy="200138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D69B92C3-2F7B-4366-9A96-48BD87D48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F9E0C50-08A0-4137-8C74-F879DF12C78E}"/>
                </a:ext>
              </a:extLst>
            </p:cNvPr>
            <p:cNvSpPr txBox="1"/>
            <p:nvPr/>
          </p:nvSpPr>
          <p:spPr>
            <a:xfrm>
              <a:off x="2247435" y="3568696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DA0C1231-D70E-49AA-8C71-FD55364A1B05}"/>
              </a:ext>
            </a:extLst>
          </p:cNvPr>
          <p:cNvGrpSpPr/>
          <p:nvPr/>
        </p:nvGrpSpPr>
        <p:grpSpPr>
          <a:xfrm>
            <a:off x="4687332" y="4781549"/>
            <a:ext cx="1348921" cy="1857165"/>
            <a:chOff x="708802" y="4092115"/>
            <a:chExt cx="1348921" cy="1857165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3F434F69-E56E-48E0-B298-E24212032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F9CC258-3BB9-4D78-A73A-4F4A8627675B}"/>
                </a:ext>
              </a:extLst>
            </p:cNvPr>
            <p:cNvSpPr txBox="1"/>
            <p:nvPr/>
          </p:nvSpPr>
          <p:spPr>
            <a:xfrm>
              <a:off x="827210" y="5549170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5BEFDB87-2C35-427B-811E-A059FEB96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1234" r="49508" b="26767"/>
          <a:stretch/>
        </p:blipFill>
        <p:spPr>
          <a:xfrm>
            <a:off x="585866" y="4557981"/>
            <a:ext cx="1304925" cy="179605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EE389BAC-B036-49AB-9F96-A4228AD22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4" t="33963" r="32115" b="24038"/>
          <a:stretch/>
        </p:blipFill>
        <p:spPr>
          <a:xfrm>
            <a:off x="6110902" y="5035993"/>
            <a:ext cx="1232917" cy="17960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5B9D9108-FF25-45FF-809B-25B89666F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33368" r="13824" b="24633"/>
          <a:stretch/>
        </p:blipFill>
        <p:spPr>
          <a:xfrm>
            <a:off x="7186226" y="2092103"/>
            <a:ext cx="1304925" cy="1796055"/>
          </a:xfrm>
          <a:prstGeom prst="rect">
            <a:avLst/>
          </a:prstGeom>
        </p:spPr>
      </p:pic>
      <p:sp>
        <p:nvSpPr>
          <p:cNvPr id="4" name="말풍선: 타원형 3">
            <a:extLst>
              <a:ext uri="{FF2B5EF4-FFF2-40B4-BE49-F238E27FC236}">
                <a16:creationId xmlns:a16="http://schemas.microsoft.com/office/drawing/2014/main" xmlns="" id="{21869979-A69E-4AC8-8E2B-E7CEFE55CEEF}"/>
              </a:ext>
            </a:extLst>
          </p:cNvPr>
          <p:cNvSpPr/>
          <p:nvPr/>
        </p:nvSpPr>
        <p:spPr>
          <a:xfrm>
            <a:off x="519735" y="2242066"/>
            <a:ext cx="1656184" cy="854208"/>
          </a:xfrm>
          <a:prstGeom prst="wedgeEllipseCallout">
            <a:avLst>
              <a:gd name="adj1" fmla="val -1629"/>
              <a:gd name="adj2" fmla="val 73360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2,000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원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말풍선: 타원형 41">
            <a:extLst>
              <a:ext uri="{FF2B5EF4-FFF2-40B4-BE49-F238E27FC236}">
                <a16:creationId xmlns:a16="http://schemas.microsoft.com/office/drawing/2014/main" xmlns="" id="{66515B26-BB50-4695-9BF0-4686DFB8F22B}"/>
              </a:ext>
            </a:extLst>
          </p:cNvPr>
          <p:cNvSpPr/>
          <p:nvPr/>
        </p:nvSpPr>
        <p:spPr>
          <a:xfrm>
            <a:off x="5882622" y="4164801"/>
            <a:ext cx="1656184" cy="854208"/>
          </a:xfrm>
          <a:prstGeom prst="wedgeEllipseCallout">
            <a:avLst>
              <a:gd name="adj1" fmla="val -64842"/>
              <a:gd name="adj2" fmla="val 28370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4,000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원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말풍선: 타원형 44">
            <a:extLst>
              <a:ext uri="{FF2B5EF4-FFF2-40B4-BE49-F238E27FC236}">
                <a16:creationId xmlns:a16="http://schemas.microsoft.com/office/drawing/2014/main" xmlns="" id="{59A8AB6B-EF6C-4CE9-9EFC-91F6FE38C849}"/>
              </a:ext>
            </a:extLst>
          </p:cNvPr>
          <p:cNvSpPr/>
          <p:nvPr/>
        </p:nvSpPr>
        <p:spPr>
          <a:xfrm>
            <a:off x="10174212" y="2179354"/>
            <a:ext cx="1656184" cy="854208"/>
          </a:xfrm>
          <a:prstGeom prst="wedgeEllipseCallout">
            <a:avLst>
              <a:gd name="adj1" fmla="val 1572"/>
              <a:gd name="adj2" fmla="val 68706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5,000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원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A5B34D-54B5-4DE8-A949-1C6B21DA1DEF}"/>
              </a:ext>
            </a:extLst>
          </p:cNvPr>
          <p:cNvSpPr txBox="1"/>
          <p:nvPr/>
        </p:nvSpPr>
        <p:spPr>
          <a:xfrm>
            <a:off x="3239086" y="370773"/>
            <a:ext cx="1915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highlight>
                  <a:srgbClr val="FFFF00"/>
                </a:highlight>
                <a:latin typeface="+mn-ea"/>
                <a:ea typeface="+mn-ea"/>
              </a:rPr>
              <a:t>&lt;</a:t>
            </a:r>
            <a:r>
              <a:rPr lang="ko-KR" altLang="en-US" sz="2400" b="1" dirty="0">
                <a:highlight>
                  <a:srgbClr val="FFFF00"/>
                </a:highlight>
                <a:latin typeface="+mn-ea"/>
                <a:ea typeface="+mn-ea"/>
              </a:rPr>
              <a:t>입찰 </a:t>
            </a:r>
            <a:r>
              <a:rPr lang="en-US" altLang="ko-KR" sz="2400" b="1" dirty="0">
                <a:highlight>
                  <a:srgbClr val="FFFF00"/>
                </a:highlight>
                <a:latin typeface="+mn-ea"/>
                <a:ea typeface="+mn-ea"/>
              </a:rPr>
              <a:t>TIP!&gt;</a:t>
            </a:r>
            <a:endParaRPr lang="ko-KR" altLang="en-US" sz="2400" b="1" dirty="0">
              <a:highlight>
                <a:srgbClr val="FFFF00"/>
              </a:highlight>
              <a:latin typeface="+mn-ea"/>
              <a:ea typeface="+mn-ea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8909BF2F-0309-48BC-BC38-8FF8BB9388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7339717" y="2919933"/>
            <a:ext cx="773684" cy="786217"/>
          </a:xfrm>
          <a:prstGeom prst="ellipse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B818B330-5764-4325-8A3C-A4CC1EAEB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7409" r="9272" b="7370"/>
          <a:stretch/>
        </p:blipFill>
        <p:spPr>
          <a:xfrm>
            <a:off x="7573641" y="2919176"/>
            <a:ext cx="773685" cy="798220"/>
          </a:xfrm>
          <a:prstGeom prst="ellipse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CA6D04E1-A06B-4AFF-BE7B-F19A020CC1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2037421" y="3713979"/>
            <a:ext cx="773684" cy="786217"/>
          </a:xfrm>
          <a:prstGeom prst="ellipse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xmlns="" id="{B18AFF72-22CF-49F1-A9B4-2024F7D6919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4716863" y="2849618"/>
            <a:ext cx="773684" cy="786217"/>
          </a:xfrm>
          <a:prstGeom prst="ellipse">
            <a:avLst/>
          </a:prstGeom>
        </p:spPr>
      </p:pic>
      <p:sp>
        <p:nvSpPr>
          <p:cNvPr id="54" name="말풍선: 타원형 53">
            <a:extLst>
              <a:ext uri="{FF2B5EF4-FFF2-40B4-BE49-F238E27FC236}">
                <a16:creationId xmlns:a16="http://schemas.microsoft.com/office/drawing/2014/main" xmlns="" id="{9CE298F2-FE2A-4559-BD2A-7577F777ECD1}"/>
              </a:ext>
            </a:extLst>
          </p:cNvPr>
          <p:cNvSpPr/>
          <p:nvPr/>
        </p:nvSpPr>
        <p:spPr>
          <a:xfrm>
            <a:off x="401033" y="2026656"/>
            <a:ext cx="1972446" cy="1089388"/>
          </a:xfrm>
          <a:prstGeom prst="wedgeEllipseCallout">
            <a:avLst>
              <a:gd name="adj1" fmla="val -1629"/>
              <a:gd name="adj2" fmla="val 73360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흠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.. 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입찰 포기 </a:t>
            </a:r>
            <a:r>
              <a:rPr lang="ko-KR" altLang="en-US" sz="2000" b="1" dirty="0" err="1">
                <a:solidFill>
                  <a:schemeClr val="tx1"/>
                </a:solidFill>
                <a:latin typeface="+mn-ea"/>
              </a:rPr>
              <a:t>ㅠㅠ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말풍선: 타원형 56">
            <a:extLst>
              <a:ext uri="{FF2B5EF4-FFF2-40B4-BE49-F238E27FC236}">
                <a16:creationId xmlns:a16="http://schemas.microsoft.com/office/drawing/2014/main" xmlns="" id="{D984C7F6-E678-443A-AA71-C1C6C846A9F0}"/>
              </a:ext>
            </a:extLst>
          </p:cNvPr>
          <p:cNvSpPr/>
          <p:nvPr/>
        </p:nvSpPr>
        <p:spPr>
          <a:xfrm>
            <a:off x="5882622" y="4147817"/>
            <a:ext cx="1941570" cy="918197"/>
          </a:xfrm>
          <a:prstGeom prst="wedgeEllipseCallout">
            <a:avLst>
              <a:gd name="adj1" fmla="val -64842"/>
              <a:gd name="adj2" fmla="val 28370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나도 포기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15894856-3D9C-4E6E-9868-6E24FC7724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7409" r="9272" b="7370"/>
          <a:stretch/>
        </p:blipFill>
        <p:spPr>
          <a:xfrm>
            <a:off x="5906919" y="2882840"/>
            <a:ext cx="773685" cy="798220"/>
          </a:xfrm>
          <a:prstGeom prst="ellipse">
            <a:avLst/>
          </a:prstGeom>
        </p:spPr>
      </p:pic>
      <p:sp>
        <p:nvSpPr>
          <p:cNvPr id="58" name="말풍선: 타원형 57">
            <a:extLst>
              <a:ext uri="{FF2B5EF4-FFF2-40B4-BE49-F238E27FC236}">
                <a16:creationId xmlns:a16="http://schemas.microsoft.com/office/drawing/2014/main" xmlns="" id="{528603D2-3B53-41E8-B4A5-2F397C029EC0}"/>
              </a:ext>
            </a:extLst>
          </p:cNvPr>
          <p:cNvSpPr/>
          <p:nvPr/>
        </p:nvSpPr>
        <p:spPr>
          <a:xfrm>
            <a:off x="10016081" y="1729449"/>
            <a:ext cx="1972446" cy="1308983"/>
          </a:xfrm>
          <a:prstGeom prst="wedgeEllipseCallout">
            <a:avLst>
              <a:gd name="adj1" fmla="val 1572"/>
              <a:gd name="adj2" fmla="val 68706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제일 비싼 부동산은 </a:t>
            </a:r>
            <a:r>
              <a:rPr lang="ko-KR" altLang="en-US" sz="2000" b="1" dirty="0" err="1">
                <a:solidFill>
                  <a:schemeClr val="tx1"/>
                </a:solidFill>
                <a:latin typeface="+mn-ea"/>
              </a:rPr>
              <a:t>내꺼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D717702-62D4-44EF-B71D-984C048A15F3}"/>
              </a:ext>
            </a:extLst>
          </p:cNvPr>
          <p:cNvSpPr/>
          <p:nvPr/>
        </p:nvSpPr>
        <p:spPr>
          <a:xfrm>
            <a:off x="3107151" y="1772402"/>
            <a:ext cx="5649338" cy="22842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3D1C4A-D0ED-4712-ABC6-FCA23CB26AB6}"/>
              </a:ext>
            </a:extLst>
          </p:cNvPr>
          <p:cNvSpPr txBox="1"/>
          <p:nvPr/>
        </p:nvSpPr>
        <p:spPr>
          <a:xfrm>
            <a:off x="5545930" y="401550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n-ea"/>
                <a:ea typeface="+mn-ea"/>
              </a:rPr>
              <a:t>부동산의 가치는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  <a:ea typeface="+mn-ea"/>
              </a:rPr>
              <a:t>부터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  <a:ea typeface="+mn-ea"/>
              </a:rPr>
              <a:t>까지 </a:t>
            </a:r>
            <a:r>
              <a:rPr lang="ko-KR" altLang="en-US" sz="2000" b="1" dirty="0">
                <a:latin typeface="+mn-ea"/>
                <a:ea typeface="+mn-ea"/>
              </a:rPr>
              <a:t>있다</a:t>
            </a:r>
            <a:r>
              <a:rPr lang="en-US" altLang="ko-KR" sz="2000" b="1" dirty="0">
                <a:latin typeface="+mn-ea"/>
                <a:ea typeface="+mn-ea"/>
              </a:rPr>
              <a:t>!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D2AF852-B9B9-4236-A6F7-328523D6AD7B}"/>
              </a:ext>
            </a:extLst>
          </p:cNvPr>
          <p:cNvSpPr txBox="1"/>
          <p:nvPr/>
        </p:nvSpPr>
        <p:spPr>
          <a:xfrm>
            <a:off x="4764062" y="801660"/>
            <a:ext cx="653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n-ea"/>
                <a:ea typeface="+mn-ea"/>
              </a:rPr>
              <a:t>가장 높은 부동산을 얻기 위해서는 </a:t>
            </a:r>
            <a:r>
              <a:rPr lang="ko-KR" altLang="en-US" sz="2000" b="1" dirty="0" err="1">
                <a:latin typeface="+mn-ea"/>
                <a:ea typeface="+mn-ea"/>
              </a:rPr>
              <a:t>입찰가</a:t>
            </a:r>
            <a:r>
              <a:rPr lang="ko-KR" altLang="en-US" sz="2000" b="1" dirty="0"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  <a:ea typeface="+mn-ea"/>
              </a:rPr>
              <a:t>전부</a:t>
            </a:r>
            <a:r>
              <a:rPr lang="ko-KR" altLang="en-US" sz="2000" b="1" dirty="0">
                <a:latin typeface="+mn-ea"/>
                <a:ea typeface="+mn-ea"/>
              </a:rPr>
              <a:t>를 지불</a:t>
            </a:r>
            <a:r>
              <a:rPr lang="en-US" altLang="ko-KR" sz="2000" b="1" dirty="0">
                <a:latin typeface="+mn-ea"/>
                <a:ea typeface="+mn-ea"/>
              </a:rPr>
              <a:t>!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5C432C13-E900-4348-89B1-EA853B2DD812}"/>
              </a:ext>
            </a:extLst>
          </p:cNvPr>
          <p:cNvSpPr/>
          <p:nvPr/>
        </p:nvSpPr>
        <p:spPr>
          <a:xfrm>
            <a:off x="7291193" y="2580313"/>
            <a:ext cx="1379820" cy="13248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DFC4F7A-7A12-47BE-92A2-EA4CA60E3161}"/>
              </a:ext>
            </a:extLst>
          </p:cNvPr>
          <p:cNvSpPr txBox="1"/>
          <p:nvPr/>
        </p:nvSpPr>
        <p:spPr>
          <a:xfrm>
            <a:off x="3202146" y="1157354"/>
            <a:ext cx="878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n-ea"/>
                <a:ea typeface="+mn-ea"/>
              </a:rPr>
              <a:t>중간에 </a:t>
            </a:r>
            <a:r>
              <a:rPr lang="ko-KR" altLang="en-US" sz="2000" b="1" dirty="0">
                <a:solidFill>
                  <a:srgbClr val="FF0000"/>
                </a:solidFill>
                <a:latin typeface="+mn-ea"/>
                <a:ea typeface="+mn-ea"/>
              </a:rPr>
              <a:t>포기</a:t>
            </a:r>
            <a:r>
              <a:rPr lang="en-US" altLang="ko-KR" sz="2000" b="1" dirty="0">
                <a:latin typeface="+mn-ea"/>
                <a:ea typeface="+mn-ea"/>
              </a:rPr>
              <a:t>(</a:t>
            </a:r>
            <a:r>
              <a:rPr lang="ko-KR" altLang="en-US" sz="2000" b="1" dirty="0">
                <a:latin typeface="+mn-ea"/>
                <a:ea typeface="+mn-ea"/>
              </a:rPr>
              <a:t>절반 회수</a:t>
            </a:r>
            <a:r>
              <a:rPr lang="en-US" altLang="ko-KR" sz="2000" b="1" dirty="0">
                <a:latin typeface="+mn-ea"/>
                <a:ea typeface="+mn-ea"/>
              </a:rPr>
              <a:t>)</a:t>
            </a:r>
            <a:r>
              <a:rPr lang="ko-KR" altLang="en-US" sz="2000" b="1" dirty="0">
                <a:latin typeface="+mn-ea"/>
                <a:ea typeface="+mn-ea"/>
              </a:rPr>
              <a:t>하고 얻을 수 있는 부동산의 </a:t>
            </a:r>
            <a:r>
              <a:rPr lang="ko-KR" altLang="en-US" sz="2000" b="1" dirty="0">
                <a:solidFill>
                  <a:srgbClr val="7030A0"/>
                </a:solidFill>
                <a:latin typeface="+mn-ea"/>
                <a:ea typeface="+mn-ea"/>
              </a:rPr>
              <a:t>가치</a:t>
            </a:r>
            <a:r>
              <a:rPr lang="ko-KR" altLang="en-US" sz="2000" b="1" dirty="0">
                <a:latin typeface="+mn-ea"/>
                <a:ea typeface="+mn-ea"/>
              </a:rPr>
              <a:t>를 잘 따져보세요</a:t>
            </a:r>
            <a:r>
              <a:rPr lang="en-US" altLang="ko-KR" sz="2000" b="1" dirty="0">
                <a:latin typeface="+mn-ea"/>
                <a:ea typeface="+mn-ea"/>
              </a:rPr>
              <a:t>! </a:t>
            </a:r>
            <a:endParaRPr lang="ko-KR" altLang="en-US" sz="2000" b="1" dirty="0">
              <a:latin typeface="+mn-ea"/>
              <a:ea typeface="+mn-ea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B818B330-5764-4325-8A3C-A4CC1EAEB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5" t="7409" r="9272" b="7370"/>
          <a:stretch/>
        </p:blipFill>
        <p:spPr>
          <a:xfrm>
            <a:off x="7871234" y="2930194"/>
            <a:ext cx="773685" cy="7982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54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16224 0.2817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34" grpId="0"/>
      <p:bldP spid="36" grpId="0"/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ACE3178A-7BB1-4AB0-92D4-4609540743D4}"/>
              </a:ext>
            </a:extLst>
          </p:cNvPr>
          <p:cNvGrpSpPr/>
          <p:nvPr/>
        </p:nvGrpSpPr>
        <p:grpSpPr>
          <a:xfrm>
            <a:off x="10242904" y="3671946"/>
            <a:ext cx="1348921" cy="1741414"/>
            <a:chOff x="10609817" y="1418244"/>
            <a:chExt cx="1348921" cy="174141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xmlns="" id="{28E204CD-ECFE-4010-A6A2-90477DF0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40967B6-425F-4EC9-AF94-61A83C28469D}"/>
                </a:ext>
              </a:extLst>
            </p:cNvPr>
            <p:cNvSpPr txBox="1"/>
            <p:nvPr/>
          </p:nvSpPr>
          <p:spPr>
            <a:xfrm>
              <a:off x="10762364" y="1418244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598E175F-4C7D-41BA-A9E7-A957B4EAEC88}"/>
              </a:ext>
            </a:extLst>
          </p:cNvPr>
          <p:cNvGrpSpPr/>
          <p:nvPr/>
        </p:nvGrpSpPr>
        <p:grpSpPr>
          <a:xfrm>
            <a:off x="600175" y="2527274"/>
            <a:ext cx="1304925" cy="1845487"/>
            <a:chOff x="590399" y="2186144"/>
            <a:chExt cx="1304925" cy="184548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D69B92C3-2F7B-4366-9A96-48BD87D48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82"/>
            <a:stretch/>
          </p:blipFill>
          <p:spPr>
            <a:xfrm>
              <a:off x="590399" y="2618915"/>
              <a:ext cx="1304925" cy="141271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F9E0C50-08A0-4137-8C74-F879DF12C78E}"/>
                </a:ext>
              </a:extLst>
            </p:cNvPr>
            <p:cNvSpPr txBox="1"/>
            <p:nvPr/>
          </p:nvSpPr>
          <p:spPr>
            <a:xfrm>
              <a:off x="727568" y="2186144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DA0C1231-D70E-49AA-8C71-FD55364A1B05}"/>
              </a:ext>
            </a:extLst>
          </p:cNvPr>
          <p:cNvGrpSpPr/>
          <p:nvPr/>
        </p:nvGrpSpPr>
        <p:grpSpPr>
          <a:xfrm>
            <a:off x="4621709" y="4066199"/>
            <a:ext cx="1348921" cy="1776624"/>
            <a:chOff x="708802" y="3664412"/>
            <a:chExt cx="1348921" cy="1776624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3F434F69-E56E-48E0-B298-E24212032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F9CC258-3BB9-4D78-A73A-4F4A8627675B}"/>
                </a:ext>
              </a:extLst>
            </p:cNvPr>
            <p:cNvSpPr txBox="1"/>
            <p:nvPr/>
          </p:nvSpPr>
          <p:spPr>
            <a:xfrm>
              <a:off x="814705" y="3664412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81285EE0-6009-45BF-84E5-E078B23D7653}"/>
              </a:ext>
            </a:extLst>
          </p:cNvPr>
          <p:cNvSpPr/>
          <p:nvPr/>
        </p:nvSpPr>
        <p:spPr>
          <a:xfrm>
            <a:off x="3206320" y="426638"/>
            <a:ext cx="2183298" cy="8872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단계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부동산 판매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23FF8A-E723-4543-8AF0-141D5798DF72}"/>
              </a:ext>
            </a:extLst>
          </p:cNvPr>
          <p:cNvSpPr txBox="1"/>
          <p:nvPr/>
        </p:nvSpPr>
        <p:spPr>
          <a:xfrm>
            <a:off x="5445834" y="421303"/>
            <a:ext cx="5957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latin typeface="+mn-ea"/>
                <a:ea typeface="+mn-ea"/>
              </a:rPr>
              <a:t>1. </a:t>
            </a:r>
            <a:r>
              <a:rPr lang="ko-KR" altLang="en-US" sz="2800" b="1" dirty="0">
                <a:latin typeface="+mn-ea"/>
                <a:ea typeface="+mn-ea"/>
              </a:rPr>
              <a:t>판매준비</a:t>
            </a:r>
            <a:r>
              <a:rPr lang="ko-KR" altLang="en-US" sz="2000" b="1" dirty="0">
                <a:latin typeface="+mn-ea"/>
                <a:ea typeface="+mn-ea"/>
              </a:rPr>
              <a:t> </a:t>
            </a:r>
            <a:r>
              <a:rPr lang="en-US" altLang="ko-KR" sz="2000" b="1" dirty="0" smtClean="0">
                <a:latin typeface="+mn-ea"/>
                <a:ea typeface="+mn-ea"/>
              </a:rPr>
              <a:t> </a:t>
            </a:r>
            <a:r>
              <a:rPr lang="ko-KR" altLang="en-US" sz="2000" b="1" dirty="0">
                <a:latin typeface="+mn-ea"/>
                <a:ea typeface="+mn-ea"/>
              </a:rPr>
              <a:t>플레이어 수만큼 화폐 카드 오픈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049F2A-8060-411F-84AF-DD700BEE12EE}"/>
              </a:ext>
            </a:extLst>
          </p:cNvPr>
          <p:cNvSpPr txBox="1"/>
          <p:nvPr/>
        </p:nvSpPr>
        <p:spPr>
          <a:xfrm>
            <a:off x="5445783" y="821413"/>
            <a:ext cx="6088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latin typeface="+mn-ea"/>
                <a:ea typeface="+mn-ea"/>
              </a:rPr>
              <a:t>2. </a:t>
            </a:r>
            <a:r>
              <a:rPr lang="ko-KR" altLang="en-US" sz="2800" b="1" dirty="0">
                <a:latin typeface="+mn-ea"/>
                <a:ea typeface="+mn-ea"/>
              </a:rPr>
              <a:t>부동산 </a:t>
            </a:r>
            <a:r>
              <a:rPr lang="ko-KR" altLang="en-US" sz="2800" b="1" dirty="0" smtClean="0">
                <a:latin typeface="+mn-ea"/>
                <a:ea typeface="+mn-ea"/>
              </a:rPr>
              <a:t>제시</a:t>
            </a:r>
            <a:r>
              <a:rPr lang="ko-KR" altLang="en-US" sz="2000" b="1" dirty="0" smtClean="0">
                <a:latin typeface="+mn-ea"/>
                <a:ea typeface="+mn-ea"/>
              </a:rPr>
              <a:t> </a:t>
            </a:r>
            <a:r>
              <a:rPr lang="ko-KR" altLang="en-US" sz="2000" b="1" dirty="0">
                <a:latin typeface="+mn-ea"/>
                <a:ea typeface="+mn-ea"/>
              </a:rPr>
              <a:t>구매한 </a:t>
            </a:r>
            <a:r>
              <a:rPr lang="ko-KR" altLang="en-US" sz="2000" b="1" dirty="0" smtClean="0">
                <a:latin typeface="+mn-ea"/>
                <a:ea typeface="+mn-ea"/>
              </a:rPr>
              <a:t>부동산카드 </a:t>
            </a:r>
            <a:r>
              <a:rPr lang="ko-KR" altLang="en-US" sz="2000" b="1" dirty="0">
                <a:latin typeface="+mn-ea"/>
                <a:ea typeface="+mn-ea"/>
              </a:rPr>
              <a:t>중 </a:t>
            </a:r>
            <a:r>
              <a:rPr lang="en-US" altLang="ko-KR" sz="2000" b="1" dirty="0">
                <a:solidFill>
                  <a:srgbClr val="7030A0"/>
                </a:solidFill>
                <a:latin typeface="+mn-ea"/>
                <a:ea typeface="+mn-ea"/>
              </a:rPr>
              <a:t>1</a:t>
            </a:r>
            <a:r>
              <a:rPr lang="ko-KR" altLang="en-US" sz="2000" b="1" dirty="0">
                <a:solidFill>
                  <a:srgbClr val="7030A0"/>
                </a:solidFill>
                <a:latin typeface="+mn-ea"/>
                <a:ea typeface="+mn-ea"/>
              </a:rPr>
              <a:t>장 </a:t>
            </a:r>
            <a:r>
              <a:rPr lang="ko-KR" altLang="en-US" sz="2000" b="1" dirty="0">
                <a:latin typeface="+mn-ea"/>
                <a:ea typeface="+mn-ea"/>
              </a:rPr>
              <a:t>제시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B1CE99A-E5D3-42B6-AE2F-6C596F5521C8}"/>
              </a:ext>
            </a:extLst>
          </p:cNvPr>
          <p:cNvSpPr txBox="1"/>
          <p:nvPr/>
        </p:nvSpPr>
        <p:spPr>
          <a:xfrm>
            <a:off x="5482885" y="1313918"/>
            <a:ext cx="5882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b="1" dirty="0">
                <a:latin typeface="+mn-ea"/>
                <a:ea typeface="+mn-ea"/>
              </a:rPr>
              <a:t>3. </a:t>
            </a:r>
            <a:r>
              <a:rPr lang="ko-KR" altLang="en-US" sz="2800" b="1" dirty="0">
                <a:latin typeface="+mn-ea"/>
                <a:ea typeface="+mn-ea"/>
              </a:rPr>
              <a:t>판매 </a:t>
            </a:r>
            <a:r>
              <a:rPr lang="ko-KR" altLang="en-US" sz="2000" b="1" dirty="0" smtClean="0">
                <a:latin typeface="+mn-ea"/>
                <a:ea typeface="+mn-ea"/>
              </a:rPr>
              <a:t>부동산 </a:t>
            </a:r>
            <a:r>
              <a:rPr lang="ko-KR" altLang="en-US" sz="2000" b="1" dirty="0">
                <a:latin typeface="+mn-ea"/>
                <a:ea typeface="+mn-ea"/>
              </a:rPr>
              <a:t>카드 가치가 </a:t>
            </a:r>
            <a:r>
              <a:rPr lang="ko-KR" altLang="en-US" sz="2000" b="1" dirty="0">
                <a:solidFill>
                  <a:srgbClr val="7030A0"/>
                </a:solidFill>
                <a:latin typeface="+mn-ea"/>
                <a:ea typeface="+mn-ea"/>
              </a:rPr>
              <a:t>높은</a:t>
            </a:r>
            <a:r>
              <a:rPr lang="ko-KR" altLang="en-US" sz="2000" b="1" dirty="0">
                <a:latin typeface="+mn-ea"/>
                <a:ea typeface="+mn-ea"/>
              </a:rPr>
              <a:t> 순으로 </a:t>
            </a:r>
            <a:endParaRPr lang="en-US" altLang="ko-KR" sz="2000" b="1" dirty="0">
              <a:latin typeface="+mn-ea"/>
              <a:ea typeface="+mn-ea"/>
            </a:endParaRPr>
          </a:p>
          <a:p>
            <a:pPr algn="l"/>
            <a:r>
              <a:rPr lang="en-US" altLang="ko-KR" sz="2000" b="1" dirty="0">
                <a:latin typeface="+mn-ea"/>
                <a:ea typeface="+mn-ea"/>
              </a:rPr>
              <a:t>            </a:t>
            </a:r>
            <a:r>
              <a:rPr lang="ko-KR" altLang="en-US" sz="2000" b="1" dirty="0">
                <a:latin typeface="+mn-ea"/>
                <a:ea typeface="+mn-ea"/>
              </a:rPr>
              <a:t>화폐 카드 </a:t>
            </a:r>
            <a:r>
              <a:rPr lang="en-US" altLang="ko-KR" sz="2000" b="1" dirty="0">
                <a:latin typeface="+mn-ea"/>
                <a:ea typeface="+mn-ea"/>
              </a:rPr>
              <a:t>1</a:t>
            </a:r>
            <a:r>
              <a:rPr lang="ko-KR" altLang="en-US" sz="2000" b="1" dirty="0">
                <a:latin typeface="+mn-ea"/>
                <a:ea typeface="+mn-ea"/>
              </a:rPr>
              <a:t>장 가져가기 </a:t>
            </a: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xmlns="" id="{21869979-A69E-4AC8-8E2B-E7CEFE55CEEF}"/>
              </a:ext>
            </a:extLst>
          </p:cNvPr>
          <p:cNvSpPr/>
          <p:nvPr/>
        </p:nvSpPr>
        <p:spPr>
          <a:xfrm>
            <a:off x="592300" y="1412368"/>
            <a:ext cx="2291791" cy="854208"/>
          </a:xfrm>
          <a:prstGeom prst="wedgeEllipseCallout">
            <a:avLst>
              <a:gd name="adj1" fmla="val -70530"/>
              <a:gd name="adj2" fmla="val -5761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하나 둘 셋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EA72E566-D4C0-40FD-AAB2-1FE279E7F2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35462" r="50045" b="26212"/>
          <a:stretch/>
        </p:blipFill>
        <p:spPr>
          <a:xfrm>
            <a:off x="3587776" y="2318483"/>
            <a:ext cx="1205459" cy="162370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F3F155FC-2DCB-4BF6-A4EE-A36E8677FE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4" t="34648" r="32254" b="27026"/>
          <a:stretch/>
        </p:blipFill>
        <p:spPr>
          <a:xfrm>
            <a:off x="3635899" y="2261924"/>
            <a:ext cx="1132797" cy="162370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8D695D09-A209-424A-AB95-C3D703F5B9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0" t="35029" r="13575" b="26645"/>
          <a:stretch/>
        </p:blipFill>
        <p:spPr>
          <a:xfrm>
            <a:off x="3626733" y="2269942"/>
            <a:ext cx="1205459" cy="162370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05CB7090-4000-4D84-8246-9601B77638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35047" r="69633" b="26627"/>
          <a:stretch/>
        </p:blipFill>
        <p:spPr>
          <a:xfrm>
            <a:off x="3593238" y="2242066"/>
            <a:ext cx="1212502" cy="1633193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9EAF0ED6-65EC-480F-9B88-271444DA4E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1234" r="49508" b="26767"/>
          <a:stretch/>
        </p:blipFill>
        <p:spPr>
          <a:xfrm>
            <a:off x="2157504" y="2291278"/>
            <a:ext cx="1304925" cy="179605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8BC8ACB2-274E-42CE-A261-66F6F381B0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4" t="33963" r="32115" b="24038"/>
          <a:stretch/>
        </p:blipFill>
        <p:spPr>
          <a:xfrm>
            <a:off x="6971155" y="3978147"/>
            <a:ext cx="1232917" cy="179605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F71F31AD-2110-46B8-A858-A52A614B7B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33368" r="13824" b="24633"/>
          <a:stretch/>
        </p:blipFill>
        <p:spPr>
          <a:xfrm>
            <a:off x="10222545" y="1949424"/>
            <a:ext cx="1304925" cy="1796055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xmlns="" id="{ACA06F67-AAB4-4B6A-BC7A-6295B59D89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0721068">
            <a:off x="382665" y="4119859"/>
            <a:ext cx="873725" cy="1202566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xmlns="" id="{EBEF7D06-46EA-48A0-9F17-D87A4DF6FB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>
            <a:off x="811063" y="4018931"/>
            <a:ext cx="873725" cy="1202566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xmlns="" id="{7976970E-15E0-4920-A494-B224A66970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513753">
            <a:off x="1324943" y="4082247"/>
            <a:ext cx="873725" cy="120256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F2280E24-3752-4B8A-839F-24A1226040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0703747">
            <a:off x="4391372" y="5436640"/>
            <a:ext cx="873725" cy="120256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99EB2A7-F1A6-4212-8658-34116F77C1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1582679">
            <a:off x="4819770" y="5335712"/>
            <a:ext cx="873725" cy="120256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4C3FE512-A251-46DD-A02E-5CD4027C26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496432">
            <a:off x="5333650" y="5399028"/>
            <a:ext cx="873725" cy="120256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xmlns="" id="{116FA746-DF18-4DAF-A723-CED9CBDEC1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0703747">
            <a:off x="10014711" y="5102622"/>
            <a:ext cx="873725" cy="1202566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xmlns="" id="{EB2347E0-6868-4C86-9CDE-2B6FC6EC1D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1582679">
            <a:off x="10443109" y="5001694"/>
            <a:ext cx="873725" cy="1202566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1C5A36BE-91E3-4E92-843A-7FCF9CA694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496432">
            <a:off x="10956989" y="5065010"/>
            <a:ext cx="873725" cy="12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5.55112E-17 L 0.11367 -5.55112E-17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23047 0.00139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35235 0.00023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8086 -0.175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877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16185 -0.1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76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3242 -0.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47 0.00139 L -0.10807 0.274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67 -5.55112E-17 L 0.19245 0.3856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35 0.00023 L 0.45118 0.16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9" grpId="0"/>
      <p:bldP spid="41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ACE3178A-7BB1-4AB0-92D4-4609540743D4}"/>
              </a:ext>
            </a:extLst>
          </p:cNvPr>
          <p:cNvGrpSpPr/>
          <p:nvPr/>
        </p:nvGrpSpPr>
        <p:grpSpPr>
          <a:xfrm>
            <a:off x="10242904" y="3671946"/>
            <a:ext cx="1348921" cy="1741414"/>
            <a:chOff x="10609817" y="1418244"/>
            <a:chExt cx="1348921" cy="174141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xmlns="" id="{28E204CD-ECFE-4010-A6A2-90477DF0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40967B6-425F-4EC9-AF94-61A83C28469D}"/>
                </a:ext>
              </a:extLst>
            </p:cNvPr>
            <p:cNvSpPr txBox="1"/>
            <p:nvPr/>
          </p:nvSpPr>
          <p:spPr>
            <a:xfrm>
              <a:off x="10762364" y="1418244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진행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598E175F-4C7D-41BA-A9E7-A957B4EAEC88}"/>
              </a:ext>
            </a:extLst>
          </p:cNvPr>
          <p:cNvGrpSpPr/>
          <p:nvPr/>
        </p:nvGrpSpPr>
        <p:grpSpPr>
          <a:xfrm>
            <a:off x="600175" y="2527274"/>
            <a:ext cx="1304925" cy="1845487"/>
            <a:chOff x="590399" y="2186144"/>
            <a:chExt cx="1304925" cy="184548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D69B92C3-2F7B-4366-9A96-48BD87D48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82"/>
            <a:stretch/>
          </p:blipFill>
          <p:spPr>
            <a:xfrm>
              <a:off x="590399" y="2618915"/>
              <a:ext cx="1304925" cy="141271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F9E0C50-08A0-4137-8C74-F879DF12C78E}"/>
                </a:ext>
              </a:extLst>
            </p:cNvPr>
            <p:cNvSpPr txBox="1"/>
            <p:nvPr/>
          </p:nvSpPr>
          <p:spPr>
            <a:xfrm>
              <a:off x="727568" y="2186144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DA0C1231-D70E-49AA-8C71-FD55364A1B05}"/>
              </a:ext>
            </a:extLst>
          </p:cNvPr>
          <p:cNvGrpSpPr/>
          <p:nvPr/>
        </p:nvGrpSpPr>
        <p:grpSpPr>
          <a:xfrm>
            <a:off x="4621709" y="4493902"/>
            <a:ext cx="1348921" cy="1806302"/>
            <a:chOff x="708802" y="4092115"/>
            <a:chExt cx="1348921" cy="1806302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3F434F69-E56E-48E0-B298-E24212032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F9CC258-3BB9-4D78-A73A-4F4A8627675B}"/>
                </a:ext>
              </a:extLst>
            </p:cNvPr>
            <p:cNvSpPr txBox="1"/>
            <p:nvPr/>
          </p:nvSpPr>
          <p:spPr>
            <a:xfrm>
              <a:off x="802732" y="5498307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23FF8A-E723-4543-8AF0-141D5798DF72}"/>
              </a:ext>
            </a:extLst>
          </p:cNvPr>
          <p:cNvSpPr txBox="1"/>
          <p:nvPr/>
        </p:nvSpPr>
        <p:spPr>
          <a:xfrm>
            <a:off x="5029266" y="957906"/>
            <a:ext cx="4653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7030A0"/>
                </a:solidFill>
                <a:latin typeface="+mn-ea"/>
                <a:ea typeface="+mn-ea"/>
              </a:rPr>
              <a:t>화폐는 </a:t>
            </a:r>
            <a:r>
              <a:rPr lang="en-US" altLang="ko-KR" sz="2000" b="1" dirty="0">
                <a:solidFill>
                  <a:srgbClr val="7030A0"/>
                </a:solidFill>
                <a:latin typeface="+mn-ea"/>
                <a:ea typeface="+mn-ea"/>
              </a:rPr>
              <a:t>0</a:t>
            </a:r>
            <a:r>
              <a:rPr lang="ko-KR" altLang="en-US" sz="2000" b="1" dirty="0">
                <a:solidFill>
                  <a:srgbClr val="7030A0"/>
                </a:solidFill>
                <a:latin typeface="+mn-ea"/>
                <a:ea typeface="+mn-ea"/>
              </a:rPr>
              <a:t>부터</a:t>
            </a:r>
            <a:r>
              <a:rPr lang="ko-KR" altLang="en-US" sz="2000" b="1" dirty="0">
                <a:solidFill>
                  <a:srgbClr val="9142A8"/>
                </a:solidFill>
                <a:latin typeface="+mn-ea"/>
                <a:ea typeface="+mn-ea"/>
              </a:rPr>
              <a:t> </a:t>
            </a:r>
            <a:r>
              <a:rPr lang="en-US" altLang="ko-KR" sz="2000" b="1" dirty="0" smtClean="0">
                <a:solidFill>
                  <a:srgbClr val="9142A8"/>
                </a:solidFill>
              </a:rPr>
              <a:t>$</a:t>
            </a:r>
            <a:r>
              <a:rPr lang="en-US" altLang="ko-KR" sz="2000" b="1" dirty="0" smtClean="0">
                <a:solidFill>
                  <a:srgbClr val="7030A0"/>
                </a:solidFill>
                <a:latin typeface="+mn-ea"/>
                <a:ea typeface="+mn-ea"/>
              </a:rPr>
              <a:t>15,000 </a:t>
            </a:r>
            <a:r>
              <a:rPr lang="ko-KR" altLang="en-US" sz="2000" b="1" dirty="0" smtClean="0">
                <a:latin typeface="+mn-ea"/>
                <a:ea typeface="+mn-ea"/>
              </a:rPr>
              <a:t>까지 </a:t>
            </a:r>
            <a:r>
              <a:rPr lang="ko-KR" altLang="en-US" sz="2000" b="1" dirty="0">
                <a:latin typeface="+mn-ea"/>
                <a:ea typeface="+mn-ea"/>
              </a:rPr>
              <a:t>있습니다</a:t>
            </a:r>
            <a:r>
              <a:rPr lang="en-US" altLang="ko-KR" sz="2000" b="1" dirty="0">
                <a:latin typeface="+mn-ea"/>
                <a:ea typeface="+mn-ea"/>
              </a:rPr>
              <a:t>.</a:t>
            </a:r>
            <a:endParaRPr lang="ko-KR" altLang="en-US" sz="2000" b="1" dirty="0">
              <a:latin typeface="+mn-ea"/>
              <a:ea typeface="+mn-ea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EA72E566-D4C0-40FD-AAB2-1FE279E7F2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35462" r="50045" b="26212"/>
          <a:stretch/>
        </p:blipFill>
        <p:spPr>
          <a:xfrm>
            <a:off x="5029266" y="2231128"/>
            <a:ext cx="1205459" cy="162370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F3F155FC-2DCB-4BF6-A4EE-A36E8677FE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4" t="34648" r="32254" b="27026"/>
          <a:stretch/>
        </p:blipFill>
        <p:spPr>
          <a:xfrm>
            <a:off x="6529054" y="2206426"/>
            <a:ext cx="1132797" cy="162370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8D695D09-A209-424A-AB95-C3D703F5B9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0" t="35029" r="13575" b="26645"/>
          <a:stretch/>
        </p:blipFill>
        <p:spPr>
          <a:xfrm>
            <a:off x="7916919" y="2231128"/>
            <a:ext cx="1205459" cy="162370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05CB7090-4000-4D84-8246-9601B77638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35047" r="69633" b="26627"/>
          <a:stretch/>
        </p:blipFill>
        <p:spPr>
          <a:xfrm>
            <a:off x="3604244" y="2206426"/>
            <a:ext cx="1212502" cy="1633193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xmlns="" id="{ACA06F67-AAB4-4B6A-BC7A-6295B59D89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0721068">
            <a:off x="382665" y="4119859"/>
            <a:ext cx="873725" cy="1202566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xmlns="" id="{EBEF7D06-46EA-48A0-9F17-D87A4DF6FB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>
            <a:off x="811063" y="4018931"/>
            <a:ext cx="873725" cy="1202566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xmlns="" id="{7976970E-15E0-4920-A494-B224A66970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513753">
            <a:off x="1324943" y="4082247"/>
            <a:ext cx="873725" cy="120256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F2280E24-3752-4B8A-839F-24A1226040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0703747">
            <a:off x="4391372" y="5436640"/>
            <a:ext cx="873725" cy="120256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99EB2A7-F1A6-4212-8658-34116F77C1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1582679">
            <a:off x="4819770" y="5335712"/>
            <a:ext cx="873725" cy="1202566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xmlns="" id="{4C3FE512-A251-46DD-A02E-5CD4027C26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496432">
            <a:off x="5333650" y="5399028"/>
            <a:ext cx="873725" cy="120256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xmlns="" id="{116FA746-DF18-4DAF-A723-CED9CBDEC1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0703747">
            <a:off x="10014711" y="5102622"/>
            <a:ext cx="873725" cy="1202566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xmlns="" id="{EB2347E0-6868-4C86-9CDE-2B6FC6EC1D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1582679">
            <a:off x="10443109" y="5001694"/>
            <a:ext cx="873725" cy="1202566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1C5A36BE-91E3-4E92-843A-7FCF9CA694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496432">
            <a:off x="10956989" y="5065010"/>
            <a:ext cx="873725" cy="12025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467FF59-DB31-480F-8E6B-A53A7A9756CC}"/>
              </a:ext>
            </a:extLst>
          </p:cNvPr>
          <p:cNvSpPr txBox="1"/>
          <p:nvPr/>
        </p:nvSpPr>
        <p:spPr>
          <a:xfrm>
            <a:off x="5497033" y="375502"/>
            <a:ext cx="2948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highlight>
                  <a:srgbClr val="FFFF00"/>
                </a:highlight>
                <a:latin typeface="+mn-ea"/>
                <a:ea typeface="+mn-ea"/>
              </a:rPr>
              <a:t>&lt;</a:t>
            </a:r>
            <a:r>
              <a:rPr lang="ko-KR" altLang="en-US" sz="2400" b="1" dirty="0">
                <a:highlight>
                  <a:srgbClr val="FFFF00"/>
                </a:highlight>
                <a:latin typeface="+mn-ea"/>
                <a:ea typeface="+mn-ea"/>
              </a:rPr>
              <a:t>부동산 제시</a:t>
            </a:r>
            <a:r>
              <a:rPr lang="en-US" altLang="ko-KR" sz="2400" b="1" dirty="0">
                <a:highlight>
                  <a:srgbClr val="FFFF00"/>
                </a:highlight>
                <a:latin typeface="+mn-ea"/>
                <a:ea typeface="+mn-ea"/>
              </a:rPr>
              <a:t> TIP!&gt;</a:t>
            </a:r>
            <a:endParaRPr lang="ko-KR" altLang="en-US" sz="2400" b="1" dirty="0">
              <a:highlight>
                <a:srgbClr val="FFFF00"/>
              </a:highlight>
              <a:latin typeface="+mn-ea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9EF7E78-D712-4FF4-9331-32D0CDE8D00F}"/>
              </a:ext>
            </a:extLst>
          </p:cNvPr>
          <p:cNvSpPr txBox="1"/>
          <p:nvPr/>
        </p:nvSpPr>
        <p:spPr>
          <a:xfrm>
            <a:off x="2384790" y="1312902"/>
            <a:ext cx="9719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latin typeface="+mn-ea"/>
                <a:ea typeface="+mn-ea"/>
              </a:rPr>
              <a:t>높은 가격으로 구매한 부동산을 낮은 가격에 팔아 손해보지 않도록 잘 따져보세요</a:t>
            </a:r>
            <a:r>
              <a:rPr lang="en-US" altLang="ko-KR" sz="2000" b="1" dirty="0">
                <a:latin typeface="+mn-ea"/>
                <a:ea typeface="+mn-ea"/>
              </a:rPr>
              <a:t>! 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DB5D8999-7628-4936-A05D-A1CA425700E4}"/>
              </a:ext>
            </a:extLst>
          </p:cNvPr>
          <p:cNvSpPr/>
          <p:nvPr/>
        </p:nvSpPr>
        <p:spPr>
          <a:xfrm>
            <a:off x="3264817" y="1969118"/>
            <a:ext cx="6399227" cy="21667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ACE3178A-7BB1-4AB0-92D4-4609540743D4}"/>
              </a:ext>
            </a:extLst>
          </p:cNvPr>
          <p:cNvGrpSpPr/>
          <p:nvPr/>
        </p:nvGrpSpPr>
        <p:grpSpPr>
          <a:xfrm>
            <a:off x="10242904" y="3671946"/>
            <a:ext cx="1348921" cy="1741414"/>
            <a:chOff x="10609817" y="1418244"/>
            <a:chExt cx="1348921" cy="174141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xmlns="" id="{28E204CD-ECFE-4010-A6A2-90477DF0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40967B6-425F-4EC9-AF94-61A83C28469D}"/>
                </a:ext>
              </a:extLst>
            </p:cNvPr>
            <p:cNvSpPr txBox="1"/>
            <p:nvPr/>
          </p:nvSpPr>
          <p:spPr>
            <a:xfrm>
              <a:off x="10762364" y="1418244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11723" y="358520"/>
            <a:ext cx="352839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종료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598E175F-4C7D-41BA-A9E7-A957B4EAEC88}"/>
              </a:ext>
            </a:extLst>
          </p:cNvPr>
          <p:cNvGrpSpPr/>
          <p:nvPr/>
        </p:nvGrpSpPr>
        <p:grpSpPr>
          <a:xfrm>
            <a:off x="600175" y="2527274"/>
            <a:ext cx="1304925" cy="1845487"/>
            <a:chOff x="590399" y="2186144"/>
            <a:chExt cx="1304925" cy="184548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D69B92C3-2F7B-4366-9A96-48BD87D48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82"/>
            <a:stretch/>
          </p:blipFill>
          <p:spPr>
            <a:xfrm>
              <a:off x="590399" y="2618915"/>
              <a:ext cx="1304925" cy="141271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F9E0C50-08A0-4137-8C74-F879DF12C78E}"/>
                </a:ext>
              </a:extLst>
            </p:cNvPr>
            <p:cNvSpPr txBox="1"/>
            <p:nvPr/>
          </p:nvSpPr>
          <p:spPr>
            <a:xfrm>
              <a:off x="727568" y="2186144"/>
              <a:ext cx="11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DA0C1231-D70E-49AA-8C71-FD55364A1B05}"/>
              </a:ext>
            </a:extLst>
          </p:cNvPr>
          <p:cNvGrpSpPr/>
          <p:nvPr/>
        </p:nvGrpSpPr>
        <p:grpSpPr>
          <a:xfrm>
            <a:off x="4617276" y="4387451"/>
            <a:ext cx="1348921" cy="1730650"/>
            <a:chOff x="708802" y="3710386"/>
            <a:chExt cx="1348921" cy="1730650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3F434F69-E56E-48E0-B298-E24212032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F9CC258-3BB9-4D78-A73A-4F4A8627675B}"/>
                </a:ext>
              </a:extLst>
            </p:cNvPr>
            <p:cNvSpPr txBox="1"/>
            <p:nvPr/>
          </p:nvSpPr>
          <p:spPr>
            <a:xfrm>
              <a:off x="799383" y="3710386"/>
              <a:ext cx="116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23FF8A-E723-4543-8AF0-141D5798DF72}"/>
              </a:ext>
            </a:extLst>
          </p:cNvPr>
          <p:cNvSpPr txBox="1"/>
          <p:nvPr/>
        </p:nvSpPr>
        <p:spPr>
          <a:xfrm>
            <a:off x="4308528" y="385890"/>
            <a:ext cx="6086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 smtClean="0">
                <a:solidFill>
                  <a:srgbClr val="7030A0"/>
                </a:solidFill>
                <a:latin typeface="+mn-ea"/>
                <a:ea typeface="+mn-ea"/>
              </a:rPr>
              <a:t>모든 플레이어가 부동산을 팔면 게임이 종료됩니다</a:t>
            </a:r>
            <a:r>
              <a:rPr lang="en-US" altLang="ko-KR" sz="2000" b="1" dirty="0" smtClean="0">
                <a:solidFill>
                  <a:srgbClr val="7030A0"/>
                </a:solidFill>
                <a:latin typeface="+mn-ea"/>
                <a:ea typeface="+mn-ea"/>
              </a:rPr>
              <a:t>.</a:t>
            </a:r>
            <a:endParaRPr lang="ko-KR" altLang="en-US" sz="2000" b="1" dirty="0">
              <a:latin typeface="+mn-ea"/>
              <a:ea typeface="+mn-ea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EA72E566-D4C0-40FD-AAB2-1FE279E7F2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35462" r="50045" b="26212"/>
          <a:stretch/>
        </p:blipFill>
        <p:spPr>
          <a:xfrm>
            <a:off x="5029266" y="2231128"/>
            <a:ext cx="1205459" cy="162370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F3F155FC-2DCB-4BF6-A4EE-A36E8677FE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4" t="34648" r="32254" b="27026"/>
          <a:stretch/>
        </p:blipFill>
        <p:spPr>
          <a:xfrm>
            <a:off x="6529054" y="2206426"/>
            <a:ext cx="1132797" cy="162370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8D695D09-A209-424A-AB95-C3D703F5B9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0" t="35029" r="13575" b="26645"/>
          <a:stretch/>
        </p:blipFill>
        <p:spPr>
          <a:xfrm>
            <a:off x="7924571" y="2231128"/>
            <a:ext cx="1205459" cy="1623706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xmlns="" id="{ACA06F67-AAB4-4B6A-BC7A-6295B59D89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>
            <a:off x="815774" y="3965796"/>
            <a:ext cx="873725" cy="120256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899EB2A7-F1A6-4212-8658-34116F77C1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1582679">
            <a:off x="4854875" y="5609966"/>
            <a:ext cx="873725" cy="1202566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xmlns="" id="{EB2347E0-6868-4C86-9CDE-2B6FC6EC1D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34373" r="69606" b="23628"/>
          <a:stretch/>
        </p:blipFill>
        <p:spPr>
          <a:xfrm rot="21582679">
            <a:off x="10542466" y="4913341"/>
            <a:ext cx="873725" cy="120256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9EF7E78-D712-4FF4-9331-32D0CDE8D00F}"/>
              </a:ext>
            </a:extLst>
          </p:cNvPr>
          <p:cNvSpPr txBox="1"/>
          <p:nvPr/>
        </p:nvSpPr>
        <p:spPr>
          <a:xfrm>
            <a:off x="5198194" y="800678"/>
            <a:ext cx="4307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+mn-ea"/>
                <a:ea typeface="+mn-ea"/>
              </a:rPr>
              <a:t>화폐카드와 남은 코인을 합하여</a:t>
            </a:r>
            <a:r>
              <a:rPr lang="en-US" altLang="ko-KR" sz="2000" b="1" dirty="0" smtClean="0">
                <a:latin typeface="+mn-ea"/>
                <a:ea typeface="+mn-ea"/>
              </a:rPr>
              <a:t>, </a:t>
            </a:r>
          </a:p>
          <a:p>
            <a:r>
              <a:rPr lang="ko-KR" altLang="en-US" sz="2000" b="1" dirty="0" smtClean="0">
                <a:latin typeface="+mn-ea"/>
                <a:ea typeface="+mn-ea"/>
              </a:rPr>
              <a:t>가장 돈을 많이 번 플레이어가 승리</a:t>
            </a:r>
            <a:r>
              <a:rPr lang="en-US" altLang="ko-KR" sz="2000" b="1" dirty="0" smtClean="0">
                <a:latin typeface="+mn-ea"/>
                <a:ea typeface="+mn-ea"/>
              </a:rPr>
              <a:t>!</a:t>
            </a:r>
            <a:endParaRPr lang="ko-KR" altLang="en-US" sz="2000" b="1" dirty="0">
              <a:latin typeface="+mn-ea"/>
              <a:ea typeface="+mn-ea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9EAF0ED6-65EC-480F-9B88-271444DA4E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1234" r="49508" b="26767"/>
          <a:stretch/>
        </p:blipFill>
        <p:spPr>
          <a:xfrm>
            <a:off x="2157504" y="2291278"/>
            <a:ext cx="1304925" cy="179605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8BC8ACB2-274E-42CE-A261-66F6F381B0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4" t="33963" r="32115" b="24038"/>
          <a:stretch/>
        </p:blipFill>
        <p:spPr>
          <a:xfrm>
            <a:off x="6971155" y="3978147"/>
            <a:ext cx="1232917" cy="17960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F71F31AD-2110-46B8-A858-A52A614B7B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33368" r="13824" b="24633"/>
          <a:stretch/>
        </p:blipFill>
        <p:spPr>
          <a:xfrm>
            <a:off x="10222545" y="1949424"/>
            <a:ext cx="1304925" cy="1796055"/>
          </a:xfrm>
          <a:prstGeom prst="rect">
            <a:avLst/>
          </a:prstGeom>
        </p:spPr>
      </p:pic>
      <p:sp>
        <p:nvSpPr>
          <p:cNvPr id="39" name="말풍선: 타원형 3">
            <a:extLst>
              <a:ext uri="{FF2B5EF4-FFF2-40B4-BE49-F238E27FC236}">
                <a16:creationId xmlns:a16="http://schemas.microsoft.com/office/drawing/2014/main" xmlns="" id="{21869979-A69E-4AC8-8E2B-E7CEFE55CEEF}"/>
              </a:ext>
            </a:extLst>
          </p:cNvPr>
          <p:cNvSpPr/>
          <p:nvPr/>
        </p:nvSpPr>
        <p:spPr>
          <a:xfrm>
            <a:off x="737344" y="1399565"/>
            <a:ext cx="2058388" cy="730544"/>
          </a:xfrm>
          <a:prstGeom prst="wedgeEllipseCallout">
            <a:avLst>
              <a:gd name="adj1" fmla="val -70530"/>
              <a:gd name="adj2" fmla="val -5761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하나 둘 셋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" name="말풍선: 타원형 3">
            <a:extLst>
              <a:ext uri="{FF2B5EF4-FFF2-40B4-BE49-F238E27FC236}">
                <a16:creationId xmlns:a16="http://schemas.microsoft.com/office/drawing/2014/main" xmlns="" id="{21869979-A69E-4AC8-8E2B-E7CEFE55CEEF}"/>
              </a:ext>
            </a:extLst>
          </p:cNvPr>
          <p:cNvSpPr/>
          <p:nvPr/>
        </p:nvSpPr>
        <p:spPr>
          <a:xfrm>
            <a:off x="737344" y="1350826"/>
            <a:ext cx="2058388" cy="847727"/>
          </a:xfrm>
          <a:prstGeom prst="wedgeEllipseCallout">
            <a:avLst>
              <a:gd name="adj1" fmla="val -70530"/>
              <a:gd name="adj2" fmla="val -5761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게임 종료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9224F9C2-E1CD-4852-B8C8-D628EB242A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1793797" y="4110358"/>
            <a:ext cx="694782" cy="667699"/>
          </a:xfrm>
          <a:prstGeom prst="ellipse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E27530C9-C3BD-4A51-A052-C7D27D8F8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45" t="7409" r="9272" b="7370"/>
          <a:stretch/>
        </p:blipFill>
        <p:spPr>
          <a:xfrm>
            <a:off x="2116512" y="4109670"/>
            <a:ext cx="694782" cy="677892"/>
          </a:xfrm>
          <a:prstGeom prst="ellipse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xmlns="" id="{E27530C9-C3BD-4A51-A052-C7D27D8F8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45" t="7409" r="9272" b="7370"/>
          <a:stretch/>
        </p:blipFill>
        <p:spPr>
          <a:xfrm>
            <a:off x="10156408" y="5975816"/>
            <a:ext cx="694782" cy="677892"/>
          </a:xfrm>
          <a:prstGeom prst="ellipse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9224F9C2-E1CD-4852-B8C8-D628EB242A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3832832" y="5883765"/>
            <a:ext cx="694782" cy="667699"/>
          </a:xfrm>
          <a:prstGeom prst="ellipse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xmlns="" id="{9224F9C2-E1CD-4852-B8C8-D628EB242A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4104004" y="5877272"/>
            <a:ext cx="694782" cy="667699"/>
          </a:xfrm>
          <a:prstGeom prst="ellipse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373965" y="4946791"/>
            <a:ext cx="2263030" cy="1731465"/>
            <a:chOff x="1318634" y="4881424"/>
            <a:chExt cx="2263030" cy="173146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634" y="4910068"/>
              <a:ext cx="1180250" cy="1615079"/>
            </a:xfrm>
            <a:prstGeom prst="rect">
              <a:avLst/>
            </a:prstGeom>
          </p:spPr>
        </p:pic>
        <p:grpSp>
          <p:nvGrpSpPr>
            <p:cNvPr id="7" name="그룹 6"/>
            <p:cNvGrpSpPr/>
            <p:nvPr/>
          </p:nvGrpSpPr>
          <p:grpSpPr>
            <a:xfrm>
              <a:off x="1482069" y="4881424"/>
              <a:ext cx="2099595" cy="1731465"/>
              <a:chOff x="895023" y="4903997"/>
              <a:chExt cx="2099595" cy="1731465"/>
            </a:xfrm>
          </p:grpSpPr>
          <p:pic>
            <p:nvPicPr>
              <p:cNvPr id="68" name="그림 67">
                <a:extLst>
                  <a:ext uri="{FF2B5EF4-FFF2-40B4-BE49-F238E27FC236}">
                    <a16:creationId xmlns:a16="http://schemas.microsoft.com/office/drawing/2014/main" xmlns="" id="{EA72E566-D4C0-40FD-AAB2-1FE279E7F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80" t="35462" r="50045" b="26212"/>
              <a:stretch/>
            </p:blipFill>
            <p:spPr>
              <a:xfrm>
                <a:off x="895023" y="4903997"/>
                <a:ext cx="1205459" cy="1623706"/>
              </a:xfrm>
              <a:prstGeom prst="rect">
                <a:avLst/>
              </a:prstGeom>
            </p:spPr>
          </p:pic>
          <p:grpSp>
            <p:nvGrpSpPr>
              <p:cNvPr id="4" name="그룹 3"/>
              <p:cNvGrpSpPr/>
              <p:nvPr/>
            </p:nvGrpSpPr>
            <p:grpSpPr>
              <a:xfrm>
                <a:off x="1029810" y="4912942"/>
                <a:ext cx="1964808" cy="1722520"/>
                <a:chOff x="1145749" y="4922212"/>
                <a:chExt cx="1964808" cy="1722520"/>
              </a:xfrm>
            </p:grpSpPr>
            <p:pic>
              <p:nvPicPr>
                <p:cNvPr id="69" name="그림 68">
                  <a:extLst>
                    <a:ext uri="{FF2B5EF4-FFF2-40B4-BE49-F238E27FC236}">
                      <a16:creationId xmlns:a16="http://schemas.microsoft.com/office/drawing/2014/main" xmlns="" id="{EA72E566-D4C0-40FD-AAB2-1FE279E7F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57" t="36941" r="31468" b="24733"/>
                <a:stretch/>
              </p:blipFill>
              <p:spPr>
                <a:xfrm>
                  <a:off x="1145749" y="4962349"/>
                  <a:ext cx="1205459" cy="1623706"/>
                </a:xfrm>
                <a:prstGeom prst="rect">
                  <a:avLst/>
                </a:prstGeom>
              </p:spPr>
            </p:pic>
            <p:pic>
              <p:nvPicPr>
                <p:cNvPr id="71" name="그림 70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3370" y="4940085"/>
                  <a:ext cx="1180250" cy="1615079"/>
                </a:xfrm>
                <a:prstGeom prst="rect">
                  <a:avLst/>
                </a:prstGeom>
              </p:spPr>
            </p:pic>
            <p:pic>
              <p:nvPicPr>
                <p:cNvPr id="72" name="그림 71">
                  <a:extLst>
                    <a:ext uri="{FF2B5EF4-FFF2-40B4-BE49-F238E27FC236}">
                      <a16:creationId xmlns:a16="http://schemas.microsoft.com/office/drawing/2014/main" xmlns="" id="{EA72E566-D4C0-40FD-AAB2-1FE279E7F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480" t="35462" r="50045" b="26212"/>
                <a:stretch/>
              </p:blipFill>
              <p:spPr>
                <a:xfrm>
                  <a:off x="1493825" y="4922212"/>
                  <a:ext cx="1205459" cy="1623706"/>
                </a:xfrm>
                <a:prstGeom prst="rect">
                  <a:avLst/>
                </a:prstGeom>
              </p:spPr>
            </p:pic>
            <p:pic>
              <p:nvPicPr>
                <p:cNvPr id="73" name="그림 72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4790" y="4957965"/>
                  <a:ext cx="1180250" cy="1615079"/>
                </a:xfrm>
                <a:prstGeom prst="rect">
                  <a:avLst/>
                </a:prstGeom>
              </p:spPr>
            </p:pic>
            <p:pic>
              <p:nvPicPr>
                <p:cNvPr id="74" name="그림 7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2284" y="4964905"/>
                  <a:ext cx="1180250" cy="1615079"/>
                </a:xfrm>
                <a:prstGeom prst="rect">
                  <a:avLst/>
                </a:prstGeom>
              </p:spPr>
            </p:pic>
            <p:pic>
              <p:nvPicPr>
                <p:cNvPr id="75" name="그림 74">
                  <a:extLst>
                    <a:ext uri="{FF2B5EF4-FFF2-40B4-BE49-F238E27FC236}">
                      <a16:creationId xmlns:a16="http://schemas.microsoft.com/office/drawing/2014/main" xmlns="" id="{EA72E566-D4C0-40FD-AAB2-1FE279E7F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57" t="36941" r="31468" b="24733"/>
                <a:stretch/>
              </p:blipFill>
              <p:spPr>
                <a:xfrm>
                  <a:off x="1905098" y="5021026"/>
                  <a:ext cx="1205459" cy="162370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76" name="그림 75">
            <a:extLst>
              <a:ext uri="{FF2B5EF4-FFF2-40B4-BE49-F238E27FC236}">
                <a16:creationId xmlns:a16="http://schemas.microsoft.com/office/drawing/2014/main" xmlns="" id="{E27530C9-C3BD-4A51-A052-C7D27D8F8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45" t="7409" r="9272" b="7370"/>
          <a:stretch/>
        </p:blipFill>
        <p:spPr>
          <a:xfrm>
            <a:off x="10437426" y="5985195"/>
            <a:ext cx="694782" cy="677892"/>
          </a:xfrm>
          <a:prstGeom prst="ellipse">
            <a:avLst/>
          </a:prstGeom>
        </p:spPr>
      </p:pic>
      <p:grpSp>
        <p:nvGrpSpPr>
          <p:cNvPr id="79" name="그룹 78"/>
          <p:cNvGrpSpPr/>
          <p:nvPr/>
        </p:nvGrpSpPr>
        <p:grpSpPr>
          <a:xfrm>
            <a:off x="6323876" y="5011539"/>
            <a:ext cx="2263030" cy="1731465"/>
            <a:chOff x="1318634" y="4881424"/>
            <a:chExt cx="2263030" cy="1731465"/>
          </a:xfrm>
        </p:grpSpPr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634" y="4910068"/>
              <a:ext cx="1180250" cy="1615079"/>
            </a:xfrm>
            <a:prstGeom prst="rect">
              <a:avLst/>
            </a:prstGeom>
          </p:spPr>
        </p:pic>
        <p:grpSp>
          <p:nvGrpSpPr>
            <p:cNvPr id="81" name="그룹 80"/>
            <p:cNvGrpSpPr/>
            <p:nvPr/>
          </p:nvGrpSpPr>
          <p:grpSpPr>
            <a:xfrm>
              <a:off x="1482069" y="4881424"/>
              <a:ext cx="2099595" cy="1731465"/>
              <a:chOff x="895023" y="4903997"/>
              <a:chExt cx="2099595" cy="1731465"/>
            </a:xfrm>
          </p:grpSpPr>
          <p:pic>
            <p:nvPicPr>
              <p:cNvPr id="82" name="그림 81">
                <a:extLst>
                  <a:ext uri="{FF2B5EF4-FFF2-40B4-BE49-F238E27FC236}">
                    <a16:creationId xmlns:a16="http://schemas.microsoft.com/office/drawing/2014/main" xmlns="" id="{EA72E566-D4C0-40FD-AAB2-1FE279E7F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80" t="35462" r="50045" b="26212"/>
              <a:stretch/>
            </p:blipFill>
            <p:spPr>
              <a:xfrm>
                <a:off x="895023" y="4903997"/>
                <a:ext cx="1205459" cy="1623706"/>
              </a:xfrm>
              <a:prstGeom prst="rect">
                <a:avLst/>
              </a:prstGeom>
            </p:spPr>
          </p:pic>
          <p:grpSp>
            <p:nvGrpSpPr>
              <p:cNvPr id="83" name="그룹 82"/>
              <p:cNvGrpSpPr/>
              <p:nvPr/>
            </p:nvGrpSpPr>
            <p:grpSpPr>
              <a:xfrm>
                <a:off x="1029810" y="4912942"/>
                <a:ext cx="1964808" cy="1722520"/>
                <a:chOff x="1145749" y="4922212"/>
                <a:chExt cx="1964808" cy="1722520"/>
              </a:xfrm>
            </p:grpSpPr>
            <p:pic>
              <p:nvPicPr>
                <p:cNvPr id="84" name="그림 83">
                  <a:extLst>
                    <a:ext uri="{FF2B5EF4-FFF2-40B4-BE49-F238E27FC236}">
                      <a16:creationId xmlns:a16="http://schemas.microsoft.com/office/drawing/2014/main" xmlns="" id="{EA72E566-D4C0-40FD-AAB2-1FE279E7F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57" t="36941" r="31468" b="24733"/>
                <a:stretch/>
              </p:blipFill>
              <p:spPr>
                <a:xfrm>
                  <a:off x="1145749" y="4962349"/>
                  <a:ext cx="1205459" cy="1623706"/>
                </a:xfrm>
                <a:prstGeom prst="rect">
                  <a:avLst/>
                </a:prstGeom>
              </p:spPr>
            </p:pic>
            <p:pic>
              <p:nvPicPr>
                <p:cNvPr id="85" name="그림 84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3370" y="4940085"/>
                  <a:ext cx="1180250" cy="1615079"/>
                </a:xfrm>
                <a:prstGeom prst="rect">
                  <a:avLst/>
                </a:prstGeom>
              </p:spPr>
            </p:pic>
            <p:pic>
              <p:nvPicPr>
                <p:cNvPr id="86" name="그림 85">
                  <a:extLst>
                    <a:ext uri="{FF2B5EF4-FFF2-40B4-BE49-F238E27FC236}">
                      <a16:creationId xmlns:a16="http://schemas.microsoft.com/office/drawing/2014/main" xmlns="" id="{EA72E566-D4C0-40FD-AAB2-1FE279E7F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480" t="35462" r="50045" b="26212"/>
                <a:stretch/>
              </p:blipFill>
              <p:spPr>
                <a:xfrm>
                  <a:off x="1493825" y="4922212"/>
                  <a:ext cx="1205459" cy="1623706"/>
                </a:xfrm>
                <a:prstGeom prst="rect">
                  <a:avLst/>
                </a:prstGeom>
              </p:spPr>
            </p:pic>
            <p:pic>
              <p:nvPicPr>
                <p:cNvPr id="87" name="그림 86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4790" y="4957965"/>
                  <a:ext cx="1180250" cy="1615079"/>
                </a:xfrm>
                <a:prstGeom prst="rect">
                  <a:avLst/>
                </a:prstGeom>
              </p:spPr>
            </p:pic>
            <p:pic>
              <p:nvPicPr>
                <p:cNvPr id="88" name="그림 87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2284" y="4964905"/>
                  <a:ext cx="1180250" cy="1615079"/>
                </a:xfrm>
                <a:prstGeom prst="rect">
                  <a:avLst/>
                </a:prstGeom>
              </p:spPr>
            </p:pic>
            <p:pic>
              <p:nvPicPr>
                <p:cNvPr id="89" name="그림 88">
                  <a:extLst>
                    <a:ext uri="{FF2B5EF4-FFF2-40B4-BE49-F238E27FC236}">
                      <a16:creationId xmlns:a16="http://schemas.microsoft.com/office/drawing/2014/main" xmlns="" id="{EA72E566-D4C0-40FD-AAB2-1FE279E7F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57" t="36941" r="31468" b="24733"/>
                <a:stretch/>
              </p:blipFill>
              <p:spPr>
                <a:xfrm>
                  <a:off x="1905098" y="5021026"/>
                  <a:ext cx="1205459" cy="1623706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90" name="그룹 89"/>
          <p:cNvGrpSpPr/>
          <p:nvPr/>
        </p:nvGrpSpPr>
        <p:grpSpPr>
          <a:xfrm>
            <a:off x="9819805" y="1968608"/>
            <a:ext cx="1985822" cy="1672788"/>
            <a:chOff x="1387819" y="4881424"/>
            <a:chExt cx="1985822" cy="1672788"/>
          </a:xfrm>
        </p:grpSpPr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819" y="4919746"/>
              <a:ext cx="1180250" cy="1615079"/>
            </a:xfrm>
            <a:prstGeom prst="rect">
              <a:avLst/>
            </a:prstGeom>
          </p:spPr>
        </p:pic>
        <p:grpSp>
          <p:nvGrpSpPr>
            <p:cNvPr id="92" name="그룹 91"/>
            <p:cNvGrpSpPr/>
            <p:nvPr/>
          </p:nvGrpSpPr>
          <p:grpSpPr>
            <a:xfrm>
              <a:off x="1482069" y="4881424"/>
              <a:ext cx="1891572" cy="1672788"/>
              <a:chOff x="895023" y="4903997"/>
              <a:chExt cx="1891572" cy="1672788"/>
            </a:xfrm>
          </p:grpSpPr>
          <p:pic>
            <p:nvPicPr>
              <p:cNvPr id="93" name="그림 92">
                <a:extLst>
                  <a:ext uri="{FF2B5EF4-FFF2-40B4-BE49-F238E27FC236}">
                    <a16:creationId xmlns:a16="http://schemas.microsoft.com/office/drawing/2014/main" xmlns="" id="{EA72E566-D4C0-40FD-AAB2-1FE279E7F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80" t="35462" r="50045" b="26212"/>
              <a:stretch/>
            </p:blipFill>
            <p:spPr>
              <a:xfrm>
                <a:off x="895023" y="4903997"/>
                <a:ext cx="1205459" cy="1623706"/>
              </a:xfrm>
              <a:prstGeom prst="rect">
                <a:avLst/>
              </a:prstGeom>
            </p:spPr>
          </p:pic>
          <p:grpSp>
            <p:nvGrpSpPr>
              <p:cNvPr id="94" name="그룹 93"/>
              <p:cNvGrpSpPr/>
              <p:nvPr/>
            </p:nvGrpSpPr>
            <p:grpSpPr>
              <a:xfrm>
                <a:off x="1029810" y="4912942"/>
                <a:ext cx="1756785" cy="1663843"/>
                <a:chOff x="1145749" y="4922212"/>
                <a:chExt cx="1756785" cy="1663843"/>
              </a:xfrm>
            </p:grpSpPr>
            <p:pic>
              <p:nvPicPr>
                <p:cNvPr id="95" name="그림 94">
                  <a:extLst>
                    <a:ext uri="{FF2B5EF4-FFF2-40B4-BE49-F238E27FC236}">
                      <a16:creationId xmlns:a16="http://schemas.microsoft.com/office/drawing/2014/main" xmlns="" id="{EA72E566-D4C0-40FD-AAB2-1FE279E7F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57" t="36941" r="31468" b="24733"/>
                <a:stretch/>
              </p:blipFill>
              <p:spPr>
                <a:xfrm>
                  <a:off x="1145749" y="4962349"/>
                  <a:ext cx="1205459" cy="1623706"/>
                </a:xfrm>
                <a:prstGeom prst="rect">
                  <a:avLst/>
                </a:prstGeom>
              </p:spPr>
            </p:pic>
            <p:pic>
              <p:nvPicPr>
                <p:cNvPr id="96" name="그림 95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3370" y="4940085"/>
                  <a:ext cx="1180250" cy="1615079"/>
                </a:xfrm>
                <a:prstGeom prst="rect">
                  <a:avLst/>
                </a:prstGeom>
              </p:spPr>
            </p:pic>
            <p:pic>
              <p:nvPicPr>
                <p:cNvPr id="97" name="그림 96">
                  <a:extLst>
                    <a:ext uri="{FF2B5EF4-FFF2-40B4-BE49-F238E27FC236}">
                      <a16:creationId xmlns:a16="http://schemas.microsoft.com/office/drawing/2014/main" xmlns="" id="{EA72E566-D4C0-40FD-AAB2-1FE279E7F2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480" t="35462" r="50045" b="26212"/>
                <a:stretch/>
              </p:blipFill>
              <p:spPr>
                <a:xfrm>
                  <a:off x="1493825" y="4922212"/>
                  <a:ext cx="1205459" cy="1623706"/>
                </a:xfrm>
                <a:prstGeom prst="rect">
                  <a:avLst/>
                </a:prstGeom>
              </p:spPr>
            </p:pic>
            <p:pic>
              <p:nvPicPr>
                <p:cNvPr id="98" name="그림 97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4790" y="4957965"/>
                  <a:ext cx="1180250" cy="1615079"/>
                </a:xfrm>
                <a:prstGeom prst="rect">
                  <a:avLst/>
                </a:prstGeom>
              </p:spPr>
            </p:pic>
            <p:pic>
              <p:nvPicPr>
                <p:cNvPr id="99" name="그림 98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2284" y="4964905"/>
                  <a:ext cx="1180250" cy="161507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1" name="그림 100">
            <a:extLst>
              <a:ext uri="{FF2B5EF4-FFF2-40B4-BE49-F238E27FC236}">
                <a16:creationId xmlns:a16="http://schemas.microsoft.com/office/drawing/2014/main" xmlns="" id="{8D695D09-A209-424A-AB95-C3D703F5B9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0" t="35029" r="13575" b="26645"/>
          <a:stretch/>
        </p:blipFill>
        <p:spPr>
          <a:xfrm>
            <a:off x="10750544" y="1959493"/>
            <a:ext cx="1205459" cy="1623706"/>
          </a:xfrm>
          <a:prstGeom prst="rect">
            <a:avLst/>
          </a:prstGeom>
        </p:spPr>
      </p:pic>
      <p:sp>
        <p:nvSpPr>
          <p:cNvPr id="102" name="직사각형 101">
            <a:extLst>
              <a:ext uri="{FF2B5EF4-FFF2-40B4-BE49-F238E27FC236}">
                <a16:creationId xmlns:a16="http://schemas.microsoft.com/office/drawing/2014/main" xmlns="" id="{DB5D8999-7628-4936-A05D-A1CA425700E4}"/>
              </a:ext>
            </a:extLst>
          </p:cNvPr>
          <p:cNvSpPr/>
          <p:nvPr/>
        </p:nvSpPr>
        <p:spPr>
          <a:xfrm>
            <a:off x="9762887" y="1559053"/>
            <a:ext cx="2149009" cy="51839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포인트가 6개인 별 8"/>
          <p:cNvSpPr/>
          <p:nvPr/>
        </p:nvSpPr>
        <p:spPr>
          <a:xfrm>
            <a:off x="10150873" y="585945"/>
            <a:ext cx="1496640" cy="1496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승리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xmlns="" id="{9224F9C2-E1CD-4852-B8C8-D628EB242A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80" t="6439" r="6951" b="5150"/>
          <a:stretch/>
        </p:blipFill>
        <p:spPr>
          <a:xfrm>
            <a:off x="10724433" y="5976491"/>
            <a:ext cx="694782" cy="667699"/>
          </a:xfrm>
          <a:prstGeom prst="ellipse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xmlns="" id="{E27530C9-C3BD-4A51-A052-C7D27D8F8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45" t="7409" r="9272" b="7370"/>
          <a:stretch/>
        </p:blipFill>
        <p:spPr>
          <a:xfrm>
            <a:off x="11047148" y="5975803"/>
            <a:ext cx="694782" cy="6778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02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12566 -0.16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83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18412 -0.189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946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312 -0.372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5013 0.38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5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737 0.3983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11211 0.3458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9" grpId="0" animBg="1"/>
      <p:bldP spid="41" grpId="0" animBg="1"/>
      <p:bldP spid="10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창의체험문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13733</TotalTime>
  <Words>429</Words>
  <Application>Microsoft Office PowerPoint</Application>
  <PresentationFormat>와이드스크린</PresentationFormat>
  <Paragraphs>96</Paragraphs>
  <Slides>10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HY헤드라인M</vt:lpstr>
      <vt:lpstr>SimHei</vt:lpstr>
      <vt:lpstr>굴림</vt:lpstr>
      <vt:lpstr>맑은 고딕</vt:lpstr>
      <vt:lpstr>Arial</vt:lpstr>
      <vt:lpstr>창의체험문화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Aurum-09</cp:lastModifiedBy>
  <cp:revision>549</cp:revision>
  <dcterms:created xsi:type="dcterms:W3CDTF">2011-11-17T08:01:04Z</dcterms:created>
  <dcterms:modified xsi:type="dcterms:W3CDTF">2019-12-20T08:29:45Z</dcterms:modified>
</cp:coreProperties>
</file>